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76" r:id="rId5"/>
    <p:sldId id="278" r:id="rId6"/>
    <p:sldId id="259" r:id="rId7"/>
    <p:sldId id="260" r:id="rId8"/>
    <p:sldId id="289" r:id="rId9"/>
    <p:sldId id="261" r:id="rId10"/>
    <p:sldId id="279" r:id="rId11"/>
    <p:sldId id="280" r:id="rId12"/>
    <p:sldId id="263" r:id="rId13"/>
    <p:sldId id="262" r:id="rId14"/>
    <p:sldId id="281" r:id="rId15"/>
    <p:sldId id="282" r:id="rId16"/>
    <p:sldId id="284" r:id="rId17"/>
    <p:sldId id="283" r:id="rId18"/>
    <p:sldId id="285" r:id="rId19"/>
    <p:sldId id="286" r:id="rId20"/>
    <p:sldId id="287" r:id="rId21"/>
    <p:sldId id="288" r:id="rId22"/>
  </p:sldIdLst>
  <p:sldSz cx="10080625" cy="5670550"/>
  <p:notesSz cx="7559675" cy="106918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3249"/>
    <a:srgbClr val="E85642"/>
    <a:srgbClr val="F3F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69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2856912A-D5CC-4915-85DA-B368C8F66709}" type="datetimeFigureOut">
              <a:rPr lang="pt-BR" smtClean="0"/>
              <a:t>12/04/2022</a:t>
            </a:fld>
            <a:endParaRPr lang="pt-BR"/>
          </a:p>
        </p:txBody>
      </p:sp>
      <p:sp>
        <p:nvSpPr>
          <p:cNvPr id="4" name="Espaço Reservado para Imagem de Slide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F628C24A-258C-4E60-B531-BAF8B077A58B}" type="slidenum">
              <a:rPr lang="pt-BR" smtClean="0"/>
              <a:t>‹nº›</a:t>
            </a:fld>
            <a:endParaRPr lang="pt-BR"/>
          </a:p>
        </p:txBody>
      </p:sp>
    </p:spTree>
    <p:extLst>
      <p:ext uri="{BB962C8B-B14F-4D97-AF65-F5344CB8AC3E}">
        <p14:creationId xmlns:p14="http://schemas.microsoft.com/office/powerpoint/2010/main" val="3417027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628C24A-258C-4E60-B531-BAF8B077A58B}" type="slidenum">
              <a:rPr lang="pt-BR" smtClean="0"/>
              <a:t>1</a:t>
            </a:fld>
            <a:endParaRPr lang="pt-BR"/>
          </a:p>
        </p:txBody>
      </p:sp>
    </p:spTree>
    <p:extLst>
      <p:ext uri="{BB962C8B-B14F-4D97-AF65-F5344CB8AC3E}">
        <p14:creationId xmlns:p14="http://schemas.microsoft.com/office/powerpoint/2010/main" val="2428141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pt-BR" sz="3200" b="0" strike="noStrike" spc="-1">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pt-BR" sz="3200" b="0" strike="noStrike" spc="-1">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pt-BR" sz="3200" b="0" strike="noStrike" spc="-1">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pt-BR" sz="3200" b="0" strike="noStrike" spc="-1">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pt-BR" sz="3200" b="0" strike="noStrike" spc="-1">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pt-BR" sz="3200" b="0" strike="noStrike" spc="-1">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pt-BR" sz="3200" b="0" strike="noStrike" spc="-1">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pt-BR" sz="3200" b="0" strike="noStrike" spc="-1">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pt-BR" sz="3200" b="0" strike="noStrike" spc="-1">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tIns="0" rIns="0" bIns="0" anchor="ctr">
            <a:noAutofit/>
          </a:bodyPr>
          <a:lstStyle/>
          <a:p>
            <a:pPr algn="ctr"/>
            <a:endParaRPr lang="pt-BR"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pt-BR" sz="3200" b="0" strike="noStrike" spc="-1">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2000" cy="4388400"/>
          </a:xfrm>
          <a:prstGeom prst="rect">
            <a:avLst/>
          </a:prstGeom>
        </p:spPr>
        <p:txBody>
          <a:bodyPr lIns="0" tIns="0" rIns="0" bIns="0" anchor="ctr">
            <a:noAutofit/>
          </a:bodyPr>
          <a:lstStyle/>
          <a:p>
            <a:pPr algn="ctr"/>
            <a:endParaRPr lang="pt-B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pt-BR" sz="3200" b="0" strike="noStrike" spc="-1">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pt-BR" sz="3200" b="0" strike="noStrike" spc="-1">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pt-BR" sz="3200" b="0" strike="noStrike" spc="-1">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pt-BR" sz="3200" b="0" strike="noStrike" spc="-1">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endParaRPr lang="pt-BR" sz="4400" b="0" strike="noStrike" spc="-1">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pt-BR" sz="3200" b="0" strike="noStrike" spc="-1">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pt-BR" sz="3200" b="0" strike="noStrike" spc="-1">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tIns="0" rIns="0" bIns="0" anchor="ctr">
            <a:noAutofit/>
          </a:bodyPr>
          <a:lstStyle/>
          <a:p>
            <a:pPr algn="ctr"/>
            <a:r>
              <a:rPr lang="pt-BR" sz="4400" b="0" strike="noStrike" spc="-1">
                <a:latin typeface="Arial"/>
              </a:rPr>
              <a:t>Clique para editar o formato do texto do título</a:t>
            </a:r>
          </a:p>
        </p:txBody>
      </p:sp>
      <p:sp>
        <p:nvSpPr>
          <p:cNvPr id="3" name="PlaceHolder 2"/>
          <p:cNvSpPr>
            <a:spLocks noGrp="1"/>
          </p:cNvSpPr>
          <p:nvPr>
            <p:ph type="body"/>
          </p:nvPr>
        </p:nvSpPr>
        <p:spPr>
          <a:xfrm>
            <a:off x="504000" y="1326600"/>
            <a:ext cx="9072000" cy="3288600"/>
          </a:xfrm>
          <a:prstGeom prst="rect">
            <a:avLst/>
          </a:prstGeom>
        </p:spPr>
        <p:txBody>
          <a:bodyPr lIns="0" tIns="0" rIns="0" bIns="0">
            <a:normAutofit fontScale="94000"/>
          </a:bodyPr>
          <a:lstStyle/>
          <a:p>
            <a:pPr marL="432000" indent="-324000">
              <a:spcBef>
                <a:spcPts val="1417"/>
              </a:spcBef>
              <a:buClr>
                <a:srgbClr val="000000"/>
              </a:buClr>
              <a:buSzPct val="45000"/>
              <a:buFont typeface="Wingdings" charset="2"/>
              <a:buChar char=""/>
            </a:pPr>
            <a:r>
              <a:rPr lang="pt-BR" sz="3200" b="0" strike="noStrike" spc="-1">
                <a:latin typeface="Arial"/>
              </a:rPr>
              <a:t>Clique para editar o formato do texto da estrutura de tópicos</a:t>
            </a:r>
          </a:p>
          <a:p>
            <a:pPr marL="864000" lvl="1" indent="-324000">
              <a:spcBef>
                <a:spcPts val="1134"/>
              </a:spcBef>
              <a:buClr>
                <a:srgbClr val="000000"/>
              </a:buClr>
              <a:buSzPct val="75000"/>
              <a:buFont typeface="Symbol" charset="2"/>
              <a:buChar char=""/>
            </a:pPr>
            <a:r>
              <a:rPr lang="pt-BR" sz="2800" b="0" strike="noStrike" spc="-1">
                <a:latin typeface="Arial"/>
              </a:rPr>
              <a:t>2.º nível da estrutura de tópicos</a:t>
            </a:r>
          </a:p>
          <a:p>
            <a:pPr marL="1296000" lvl="2" indent="-288000">
              <a:spcBef>
                <a:spcPts val="850"/>
              </a:spcBef>
              <a:buClr>
                <a:srgbClr val="000000"/>
              </a:buClr>
              <a:buSzPct val="45000"/>
              <a:buFont typeface="Wingdings" charset="2"/>
              <a:buChar char=""/>
            </a:pPr>
            <a:r>
              <a:rPr lang="pt-BR" sz="2400" b="0" strike="noStrike" spc="-1">
                <a:latin typeface="Arial"/>
              </a:rPr>
              <a:t>3.º nível da estrutura de tópicos</a:t>
            </a:r>
          </a:p>
          <a:p>
            <a:pPr marL="1728000" lvl="3" indent="-216000">
              <a:spcBef>
                <a:spcPts val="567"/>
              </a:spcBef>
              <a:buClr>
                <a:srgbClr val="000000"/>
              </a:buClr>
              <a:buSzPct val="75000"/>
              <a:buFont typeface="Symbol" charset="2"/>
              <a:buChar char=""/>
            </a:pPr>
            <a:r>
              <a:rPr lang="pt-BR" sz="2000" b="0" strike="noStrike" spc="-1">
                <a:latin typeface="Arial"/>
              </a:rPr>
              <a:t>4.º nível da estrutura de tópicos</a:t>
            </a:r>
          </a:p>
          <a:p>
            <a:pPr marL="2160000" lvl="4" indent="-216000">
              <a:spcBef>
                <a:spcPts val="283"/>
              </a:spcBef>
              <a:buClr>
                <a:srgbClr val="000000"/>
              </a:buClr>
              <a:buSzPct val="45000"/>
              <a:buFont typeface="Wingdings" charset="2"/>
              <a:buChar char=""/>
            </a:pPr>
            <a:r>
              <a:rPr lang="pt-BR" sz="2000" b="0" strike="noStrike" spc="-1">
                <a:latin typeface="Arial"/>
              </a:rPr>
              <a:t>5.º nível da estrutura de tópicos</a:t>
            </a:r>
          </a:p>
          <a:p>
            <a:pPr marL="2592000" lvl="5" indent="-216000">
              <a:spcBef>
                <a:spcPts val="283"/>
              </a:spcBef>
              <a:buClr>
                <a:srgbClr val="000000"/>
              </a:buClr>
              <a:buSzPct val="45000"/>
              <a:buFont typeface="Wingdings" charset="2"/>
              <a:buChar char=""/>
            </a:pPr>
            <a:r>
              <a:rPr lang="pt-BR" sz="2000" b="0" strike="noStrike" spc="-1">
                <a:latin typeface="Arial"/>
              </a:rPr>
              <a:t>6.º nível da estrutura de tópicos</a:t>
            </a:r>
          </a:p>
          <a:p>
            <a:pPr marL="3024000" lvl="6" indent="-216000">
              <a:spcBef>
                <a:spcPts val="283"/>
              </a:spcBef>
              <a:buClr>
                <a:srgbClr val="000000"/>
              </a:buClr>
              <a:buSzPct val="45000"/>
              <a:buFont typeface="Wingdings" charset="2"/>
              <a:buChar char=""/>
            </a:pPr>
            <a:r>
              <a:rPr lang="pt-BR" sz="2000" b="0" strike="noStrike" spc="-1">
                <a:latin typeface="Arial"/>
              </a:rPr>
              <a:t>7.º nível da estrutura de tópicos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notaeletronica.com.br/painel/" TargetMode="External"/><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1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image" Target="../media/image13.jpeg"/><Relationship Id="rId4" Type="http://schemas.openxmlformats.org/officeDocument/2006/relationships/image" Target="../media/image7.jp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stomShape 1"/>
          <p:cNvSpPr/>
          <p:nvPr/>
        </p:nvSpPr>
        <p:spPr>
          <a:xfrm>
            <a:off x="0" y="26640"/>
            <a:ext cx="10078200" cy="5641560"/>
          </a:xfrm>
          <a:prstGeom prst="rect">
            <a:avLst/>
          </a:prstGeom>
          <a:blipFill rotWithShape="0">
            <a:blip r:embed="rId3"/>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1">
            <a:noAutofit/>
          </a:bodyPr>
          <a:lstStyle/>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p:txBody>
      </p:sp>
      <p:pic>
        <p:nvPicPr>
          <p:cNvPr id="39" name="Imagem 38"/>
          <p:cNvPicPr/>
          <p:nvPr/>
        </p:nvPicPr>
        <p:blipFill>
          <a:blip r:embed="rId4"/>
          <a:stretch/>
        </p:blipFill>
        <p:spPr>
          <a:xfrm>
            <a:off x="1376640" y="242640"/>
            <a:ext cx="7087680" cy="3976560"/>
          </a:xfrm>
          <a:prstGeom prst="rect">
            <a:avLst/>
          </a:prstGeom>
          <a:ln>
            <a:noFill/>
          </a:ln>
        </p:spPr>
      </p:pic>
      <p:pic>
        <p:nvPicPr>
          <p:cNvPr id="40" name="Imagem 39"/>
          <p:cNvPicPr/>
          <p:nvPr/>
        </p:nvPicPr>
        <p:blipFill>
          <a:blip r:embed="rId5"/>
          <a:stretch/>
        </p:blipFill>
        <p:spPr>
          <a:xfrm>
            <a:off x="0" y="5110200"/>
            <a:ext cx="10077840" cy="5580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2" name="Imagem 81"/>
          <p:cNvPicPr/>
          <p:nvPr/>
        </p:nvPicPr>
        <p:blipFill>
          <a:blip r:embed="rId2"/>
          <a:stretch/>
        </p:blipFill>
        <p:spPr>
          <a:xfrm>
            <a:off x="0" y="5147280"/>
            <a:ext cx="10077840" cy="520920"/>
          </a:xfrm>
          <a:prstGeom prst="rect">
            <a:avLst/>
          </a:prstGeom>
          <a:ln>
            <a:noFill/>
          </a:ln>
        </p:spPr>
      </p:pic>
      <p:sp>
        <p:nvSpPr>
          <p:cNvPr id="85" name="CustomShape 2"/>
          <p:cNvSpPr/>
          <p:nvPr/>
        </p:nvSpPr>
        <p:spPr>
          <a:xfrm>
            <a:off x="369119" y="113387"/>
            <a:ext cx="2543687" cy="8305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5000" b="0" strike="noStrike" spc="-1" dirty="0">
                <a:solidFill>
                  <a:srgbClr val="002060"/>
                </a:solidFill>
                <a:latin typeface="Microsoft Himalaya"/>
                <a:ea typeface="DejaVu Sans"/>
              </a:rPr>
              <a:t>Sistemas </a:t>
            </a:r>
            <a:endParaRPr lang="pt-BR" sz="5000" b="0" strike="noStrike" spc="-1" dirty="0">
              <a:solidFill>
                <a:srgbClr val="002060"/>
              </a:solidFill>
              <a:latin typeface="Arial"/>
            </a:endParaRPr>
          </a:p>
        </p:txBody>
      </p:sp>
      <p:pic>
        <p:nvPicPr>
          <p:cNvPr id="5" name="Imagem 4">
            <a:extLst>
              <a:ext uri="{FF2B5EF4-FFF2-40B4-BE49-F238E27FC236}">
                <a16:creationId xmlns:a16="http://schemas.microsoft.com/office/drawing/2014/main" id="{9C926110-787B-4175-9890-494C2CDB2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943905"/>
            <a:ext cx="7484909" cy="4130655"/>
          </a:xfrm>
          <a:prstGeom prst="rect">
            <a:avLst/>
          </a:prstGeom>
        </p:spPr>
      </p:pic>
    </p:spTree>
    <p:extLst>
      <p:ext uri="{BB962C8B-B14F-4D97-AF65-F5344CB8AC3E}">
        <p14:creationId xmlns:p14="http://schemas.microsoft.com/office/powerpoint/2010/main" val="2013373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FFE12CF-2852-47E9-853C-C6E326F793AE}"/>
              </a:ext>
            </a:extLst>
          </p:cNvPr>
          <p:cNvPicPr>
            <a:picLocks noChangeAspect="1"/>
          </p:cNvPicPr>
          <p:nvPr/>
        </p:nvPicPr>
        <p:blipFill>
          <a:blip r:embed="rId2"/>
          <a:stretch>
            <a:fillRect/>
          </a:stretch>
        </p:blipFill>
        <p:spPr>
          <a:xfrm>
            <a:off x="1260967" y="398207"/>
            <a:ext cx="8412818" cy="4716810"/>
          </a:xfrm>
          <a:prstGeom prst="rect">
            <a:avLst/>
          </a:prstGeom>
        </p:spPr>
      </p:pic>
      <p:sp>
        <p:nvSpPr>
          <p:cNvPr id="81"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2" name="Imagem 81"/>
          <p:cNvPicPr/>
          <p:nvPr/>
        </p:nvPicPr>
        <p:blipFill>
          <a:blip r:embed="rId3"/>
          <a:stretch/>
        </p:blipFill>
        <p:spPr>
          <a:xfrm>
            <a:off x="0" y="5147280"/>
            <a:ext cx="10077840" cy="520920"/>
          </a:xfrm>
          <a:prstGeom prst="rect">
            <a:avLst/>
          </a:prstGeom>
          <a:ln>
            <a:noFill/>
          </a:ln>
        </p:spPr>
      </p:pic>
      <p:sp>
        <p:nvSpPr>
          <p:cNvPr id="85" name="CustomShape 2"/>
          <p:cNvSpPr/>
          <p:nvPr/>
        </p:nvSpPr>
        <p:spPr>
          <a:xfrm>
            <a:off x="212194" y="206045"/>
            <a:ext cx="3941692" cy="5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002060"/>
                </a:solidFill>
                <a:latin typeface="Microsoft Himalaya"/>
                <a:ea typeface="DejaVu Sans"/>
              </a:rPr>
              <a:t>Sistemas – Visão Suporte </a:t>
            </a:r>
            <a:endParaRPr lang="pt-BR" sz="4000" b="0" strike="noStrike" spc="-1" dirty="0">
              <a:solidFill>
                <a:srgbClr val="002060"/>
              </a:solidFill>
              <a:latin typeface="Arial"/>
            </a:endParaRPr>
          </a:p>
        </p:txBody>
      </p:sp>
      <p:cxnSp>
        <p:nvCxnSpPr>
          <p:cNvPr id="4" name="Conector de Seta Reta 3">
            <a:extLst>
              <a:ext uri="{FF2B5EF4-FFF2-40B4-BE49-F238E27FC236}">
                <a16:creationId xmlns:a16="http://schemas.microsoft.com/office/drawing/2014/main" id="{1781F925-EDF1-4809-8A97-2154AB871312}"/>
              </a:ext>
            </a:extLst>
          </p:cNvPr>
          <p:cNvCxnSpPr>
            <a:cxnSpLocks/>
          </p:cNvCxnSpPr>
          <p:nvPr/>
        </p:nvCxnSpPr>
        <p:spPr>
          <a:xfrm flipV="1">
            <a:off x="3163529" y="3620729"/>
            <a:ext cx="678426" cy="1157748"/>
          </a:xfrm>
          <a:prstGeom prst="straightConnector1">
            <a:avLst/>
          </a:prstGeom>
          <a:ln w="19050">
            <a:solidFill>
              <a:srgbClr val="E85642"/>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8462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m 100"/>
          <p:cNvPicPr/>
          <p:nvPr/>
        </p:nvPicPr>
        <p:blipFill>
          <a:blip r:embed="rId2"/>
          <a:stretch/>
        </p:blipFill>
        <p:spPr>
          <a:xfrm>
            <a:off x="-13680" y="0"/>
            <a:ext cx="10078200" cy="5668200"/>
          </a:xfrm>
          <a:prstGeom prst="rect">
            <a:avLst/>
          </a:prstGeom>
          <a:ln>
            <a:noFill/>
          </a:ln>
        </p:spPr>
      </p:pic>
      <p:sp>
        <p:nvSpPr>
          <p:cNvPr id="102"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103" name="Imagem 102"/>
          <p:cNvPicPr/>
          <p:nvPr/>
        </p:nvPicPr>
        <p:blipFill>
          <a:blip r:embed="rId3"/>
          <a:stretch/>
        </p:blipFill>
        <p:spPr>
          <a:xfrm>
            <a:off x="0" y="5147280"/>
            <a:ext cx="10077840" cy="520920"/>
          </a:xfrm>
          <a:prstGeom prst="rect">
            <a:avLst/>
          </a:prstGeom>
          <a:ln>
            <a:noFill/>
          </a:ln>
        </p:spPr>
      </p:pic>
      <p:pic>
        <p:nvPicPr>
          <p:cNvPr id="104" name="Imagem 103"/>
          <p:cNvPicPr/>
          <p:nvPr/>
        </p:nvPicPr>
        <p:blipFill>
          <a:blip r:embed="rId4"/>
          <a:stretch/>
        </p:blipFill>
        <p:spPr>
          <a:xfrm>
            <a:off x="8757720" y="4373280"/>
            <a:ext cx="1250280" cy="701280"/>
          </a:xfrm>
          <a:prstGeom prst="rect">
            <a:avLst/>
          </a:prstGeom>
          <a:ln>
            <a:noFill/>
          </a:ln>
        </p:spPr>
      </p:pic>
      <p:pic>
        <p:nvPicPr>
          <p:cNvPr id="105" name="Imagem 104"/>
          <p:cNvPicPr/>
          <p:nvPr/>
        </p:nvPicPr>
        <p:blipFill>
          <a:blip r:embed="rId5"/>
          <a:stretch/>
        </p:blipFill>
        <p:spPr>
          <a:xfrm>
            <a:off x="38520" y="42120"/>
            <a:ext cx="1752120" cy="1076760"/>
          </a:xfrm>
          <a:prstGeom prst="rect">
            <a:avLst/>
          </a:prstGeom>
          <a:ln>
            <a:noFill/>
          </a:ln>
        </p:spPr>
      </p:pic>
      <p:sp>
        <p:nvSpPr>
          <p:cNvPr id="106" name="CustomShape 2"/>
          <p:cNvSpPr/>
          <p:nvPr/>
        </p:nvSpPr>
        <p:spPr>
          <a:xfrm>
            <a:off x="4110480" y="405000"/>
            <a:ext cx="1186560" cy="60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a:solidFill>
                  <a:srgbClr val="FFFFFF"/>
                </a:solidFill>
                <a:latin typeface="Microsoft Himalaya"/>
                <a:ea typeface="DejaVu Sans"/>
              </a:rPr>
              <a:t>Painel</a:t>
            </a:r>
            <a:endParaRPr lang="pt-BR" sz="4000" b="0" strike="noStrike" spc="-1">
              <a:latin typeface="Arial"/>
            </a:endParaRPr>
          </a:p>
        </p:txBody>
      </p:sp>
      <p:sp>
        <p:nvSpPr>
          <p:cNvPr id="107" name="CustomShape 3"/>
          <p:cNvSpPr/>
          <p:nvPr/>
        </p:nvSpPr>
        <p:spPr>
          <a:xfrm>
            <a:off x="230516" y="1224912"/>
            <a:ext cx="5475960" cy="85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2000" b="0" strike="noStrike" spc="-1" dirty="0">
                <a:solidFill>
                  <a:srgbClr val="FFFFFF"/>
                </a:solidFill>
                <a:latin typeface="Microsoft Himalaya"/>
                <a:ea typeface="DejaVu Sans"/>
              </a:rPr>
              <a:t>Painel - </a:t>
            </a:r>
            <a:r>
              <a:rPr lang="pt-BR" sz="2000" b="0" u="sng" strike="noStrike" spc="-1" dirty="0">
                <a:solidFill>
                  <a:srgbClr val="92D050"/>
                </a:solidFill>
                <a:uFillTx/>
                <a:latin typeface="Microsoft Himalaya"/>
                <a:ea typeface="DejaVu Sans"/>
                <a:hlinkClick r:id="rId6">
                  <a:extLst>
                    <a:ext uri="{A12FA001-AC4F-418D-AE19-62706E023703}">
                      <ahyp:hlinkClr xmlns:ahyp="http://schemas.microsoft.com/office/drawing/2018/hyperlinkcolor" val="tx"/>
                    </a:ext>
                  </a:extLst>
                </a:hlinkClick>
              </a:rPr>
              <a:t>https://www.notaeletronica.com.br/painel/</a:t>
            </a:r>
            <a:endParaRPr lang="pt-BR" sz="2000" b="0" strike="noStrike" spc="-1" dirty="0">
              <a:solidFill>
                <a:srgbClr val="92D050"/>
              </a:solidFill>
              <a:latin typeface="Arial"/>
            </a:endParaRPr>
          </a:p>
          <a:p>
            <a:pPr>
              <a:lnSpc>
                <a:spcPct val="100000"/>
              </a:lnSpc>
            </a:pPr>
            <a:r>
              <a:rPr lang="pt-BR" sz="2000" b="0" strike="noStrike" spc="-1" dirty="0">
                <a:solidFill>
                  <a:srgbClr val="FFFFFF"/>
                </a:solidFill>
                <a:latin typeface="Microsoft Himalaya"/>
                <a:ea typeface="DejaVu Sans"/>
              </a:rPr>
              <a:t>Esse link está disponível na internet para qualquer pessoa.</a:t>
            </a:r>
            <a:endParaRPr lang="pt-BR" sz="2000" b="0" strike="noStrike" spc="-1" dirty="0">
              <a:latin typeface="Arial"/>
            </a:endParaRPr>
          </a:p>
          <a:p>
            <a:pPr>
              <a:lnSpc>
                <a:spcPct val="100000"/>
              </a:lnSpc>
            </a:pPr>
            <a:endParaRPr lang="pt-BR" sz="2000" b="0" strike="noStrike" spc="-1" dirty="0">
              <a:latin typeface="Arial"/>
            </a:endParaRPr>
          </a:p>
        </p:txBody>
      </p:sp>
      <p:pic>
        <p:nvPicPr>
          <p:cNvPr id="108" name="Imagem 107"/>
          <p:cNvPicPr/>
          <p:nvPr/>
        </p:nvPicPr>
        <p:blipFill>
          <a:blip r:embed="rId7"/>
          <a:stretch/>
        </p:blipFill>
        <p:spPr>
          <a:xfrm>
            <a:off x="1093680" y="2327685"/>
            <a:ext cx="7437960" cy="2601360"/>
          </a:xfrm>
          <a:prstGeom prst="rect">
            <a:avLst/>
          </a:prstGeom>
          <a:ln>
            <a:noFill/>
          </a:ln>
        </p:spPr>
      </p:pic>
      <p:sp>
        <p:nvSpPr>
          <p:cNvPr id="109" name="CustomShape 4"/>
          <p:cNvSpPr/>
          <p:nvPr/>
        </p:nvSpPr>
        <p:spPr>
          <a:xfrm>
            <a:off x="1362748" y="3052916"/>
            <a:ext cx="1947241" cy="7664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1600" b="0" strike="noStrike" spc="-1" dirty="0">
                <a:solidFill>
                  <a:srgbClr val="FFFFFF"/>
                </a:solidFill>
                <a:latin typeface="Microsoft Himalaya"/>
                <a:ea typeface="DejaVu Sans"/>
              </a:rPr>
              <a:t>Onde é feito a contratação e emissão do boleto.</a:t>
            </a:r>
            <a:endParaRPr lang="pt-BR" sz="1600" b="0" strike="noStrike" spc="-1" dirty="0">
              <a:latin typeface="Arial"/>
            </a:endParaRPr>
          </a:p>
          <a:p>
            <a:pPr>
              <a:lnSpc>
                <a:spcPct val="100000"/>
              </a:lnSpc>
            </a:pPr>
            <a:endParaRPr lang="pt-BR" sz="1800" b="0" strike="noStrike" spc="-1" dirty="0">
              <a:latin typeface="Arial"/>
            </a:endParaRPr>
          </a:p>
        </p:txBody>
      </p:sp>
      <p:sp>
        <p:nvSpPr>
          <p:cNvPr id="110" name="CustomShape 5"/>
          <p:cNvSpPr/>
          <p:nvPr/>
        </p:nvSpPr>
        <p:spPr>
          <a:xfrm>
            <a:off x="3955319" y="2528627"/>
            <a:ext cx="1314720" cy="9543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1600" b="0" strike="noStrike" spc="-1" dirty="0">
                <a:solidFill>
                  <a:srgbClr val="FFFFFF"/>
                </a:solidFill>
                <a:latin typeface="Microsoft Himalaya"/>
                <a:ea typeface="DejaVu Sans"/>
              </a:rPr>
              <a:t>Emissor de NFS-e</a:t>
            </a:r>
            <a:endParaRPr lang="pt-BR" sz="1600" b="0" strike="noStrike" spc="-1" dirty="0">
              <a:latin typeface="Arial"/>
            </a:endParaRPr>
          </a:p>
          <a:p>
            <a:pPr>
              <a:lnSpc>
                <a:spcPct val="100000"/>
              </a:lnSpc>
            </a:pPr>
            <a:r>
              <a:rPr lang="pt-BR" sz="1600" b="0" strike="noStrike" spc="-1" dirty="0">
                <a:solidFill>
                  <a:srgbClr val="FFFFFF"/>
                </a:solidFill>
                <a:latin typeface="Microsoft Himalaya"/>
                <a:ea typeface="DejaVu Sans"/>
              </a:rPr>
              <a:t>Utilizado por </a:t>
            </a:r>
            <a:endParaRPr lang="pt-BR" sz="1600" b="0" strike="noStrike" spc="-1" dirty="0">
              <a:latin typeface="Arial"/>
            </a:endParaRPr>
          </a:p>
          <a:p>
            <a:pPr>
              <a:lnSpc>
                <a:spcPct val="100000"/>
              </a:lnSpc>
            </a:pPr>
            <a:r>
              <a:rPr lang="pt-BR" sz="1600" b="0" strike="noStrike" spc="-1" dirty="0">
                <a:solidFill>
                  <a:srgbClr val="FFFFFF"/>
                </a:solidFill>
                <a:latin typeface="Microsoft Himalaya"/>
                <a:ea typeface="DejaVu Sans"/>
              </a:rPr>
              <a:t>município Portal.</a:t>
            </a:r>
            <a:endParaRPr lang="pt-BR" sz="1600" b="0" strike="noStrike" spc="-1" dirty="0">
              <a:latin typeface="Arial"/>
            </a:endParaRPr>
          </a:p>
          <a:p>
            <a:pPr>
              <a:lnSpc>
                <a:spcPct val="100000"/>
              </a:lnSpc>
            </a:pPr>
            <a:endParaRPr lang="pt-BR" sz="1800" b="0" strike="noStrike" spc="-1" dirty="0">
              <a:latin typeface="Arial"/>
            </a:endParaRPr>
          </a:p>
        </p:txBody>
      </p:sp>
      <p:sp>
        <p:nvSpPr>
          <p:cNvPr id="111" name="CustomShape 6"/>
          <p:cNvSpPr/>
          <p:nvPr/>
        </p:nvSpPr>
        <p:spPr>
          <a:xfrm>
            <a:off x="6404400" y="3453084"/>
            <a:ext cx="1559729" cy="87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1600" b="0" strike="noStrike" spc="-1" dirty="0">
                <a:solidFill>
                  <a:srgbClr val="FFFFFF"/>
                </a:solidFill>
                <a:latin typeface="Microsoft Himalaya"/>
                <a:ea typeface="DejaVu Sans"/>
              </a:rPr>
              <a:t>Utilizado por todos os municípios para gerar os Fechamentos Mensais.</a:t>
            </a:r>
            <a:endParaRPr lang="pt-BR" sz="1600" b="0" strike="noStrike" spc="-1" dirty="0">
              <a:latin typeface="Arial"/>
            </a:endParaRPr>
          </a:p>
          <a:p>
            <a:pPr>
              <a:lnSpc>
                <a:spcPct val="100000"/>
              </a:lnSpc>
            </a:pPr>
            <a:endParaRPr lang="pt-BR" sz="1800" b="0" strike="noStrike" spc="-1" dirty="0">
              <a:latin typeface="Arial"/>
            </a:endParaRPr>
          </a:p>
        </p:txBody>
      </p:sp>
      <p:sp>
        <p:nvSpPr>
          <p:cNvPr id="112" name="Line 7"/>
          <p:cNvSpPr/>
          <p:nvPr/>
        </p:nvSpPr>
        <p:spPr>
          <a:xfrm flipH="1">
            <a:off x="8305559" y="1587240"/>
            <a:ext cx="101021" cy="853200"/>
          </a:xfrm>
          <a:prstGeom prst="line">
            <a:avLst/>
          </a:prstGeom>
          <a:ln>
            <a:solidFill>
              <a:srgbClr val="00C462"/>
            </a:solidFill>
            <a:tailEnd type="triangle" w="med" len="med"/>
          </a:ln>
        </p:spPr>
        <p:style>
          <a:lnRef idx="0">
            <a:scrgbClr r="0" g="0" b="0"/>
          </a:lnRef>
          <a:fillRef idx="0">
            <a:scrgbClr r="0" g="0" b="0"/>
          </a:fillRef>
          <a:effectRef idx="0">
            <a:scrgbClr r="0" g="0" b="0"/>
          </a:effectRef>
          <a:fontRef idx="minor"/>
        </p:style>
      </p:sp>
      <p:sp>
        <p:nvSpPr>
          <p:cNvPr id="113" name="CustomShape 8"/>
          <p:cNvSpPr/>
          <p:nvPr/>
        </p:nvSpPr>
        <p:spPr>
          <a:xfrm>
            <a:off x="7380360" y="1351440"/>
            <a:ext cx="2189880" cy="680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1800" b="0" strike="noStrike" spc="-1" dirty="0">
                <a:solidFill>
                  <a:srgbClr val="FFFFFF"/>
                </a:solidFill>
                <a:latin typeface="Microsoft Himalaya"/>
                <a:ea typeface="DejaVu Sans"/>
              </a:rPr>
              <a:t>Principais Manuais para o Contribuinte.</a:t>
            </a:r>
            <a:endParaRPr lang="pt-BR" sz="1800" b="0" strike="noStrike" spc="-1" dirty="0">
              <a:latin typeface="Arial"/>
            </a:endParaRPr>
          </a:p>
        </p:txBody>
      </p:sp>
      <p:sp>
        <p:nvSpPr>
          <p:cNvPr id="114" name="Line 9"/>
          <p:cNvSpPr/>
          <p:nvPr/>
        </p:nvSpPr>
        <p:spPr>
          <a:xfrm flipH="1">
            <a:off x="4632224" y="3211919"/>
            <a:ext cx="4936" cy="718525"/>
          </a:xfrm>
          <a:prstGeom prst="line">
            <a:avLst/>
          </a:prstGeom>
          <a:ln>
            <a:solidFill>
              <a:srgbClr val="00C462"/>
            </a:solidFill>
            <a:tailEnd type="triangle" w="med" len="med"/>
          </a:ln>
        </p:spPr>
        <p:style>
          <a:lnRef idx="0">
            <a:scrgbClr r="0" g="0" b="0"/>
          </a:lnRef>
          <a:fillRef idx="0">
            <a:scrgbClr r="0" g="0" b="0"/>
          </a:fillRef>
          <a:effectRef idx="0">
            <a:scrgbClr r="0" g="0" b="0"/>
          </a:effectRef>
          <a:fontRef idx="minor"/>
        </p:style>
      </p:sp>
      <p:sp>
        <p:nvSpPr>
          <p:cNvPr id="115" name="Line 10"/>
          <p:cNvSpPr/>
          <p:nvPr/>
        </p:nvSpPr>
        <p:spPr>
          <a:xfrm>
            <a:off x="2433239" y="3482999"/>
            <a:ext cx="1091625" cy="532515"/>
          </a:xfrm>
          <a:prstGeom prst="line">
            <a:avLst/>
          </a:prstGeom>
          <a:ln>
            <a:solidFill>
              <a:srgbClr val="00C462"/>
            </a:solidFill>
            <a:tailEnd type="triangle" w="med" len="med"/>
          </a:ln>
        </p:spPr>
        <p:style>
          <a:lnRef idx="0">
            <a:scrgbClr r="0" g="0" b="0"/>
          </a:lnRef>
          <a:fillRef idx="0">
            <a:scrgbClr r="0" g="0" b="0"/>
          </a:fillRef>
          <a:effectRef idx="0">
            <a:scrgbClr r="0" g="0" b="0"/>
          </a:effectRef>
          <a:fontRef idx="minor"/>
        </p:style>
      </p:sp>
      <p:sp>
        <p:nvSpPr>
          <p:cNvPr id="116" name="Line 11"/>
          <p:cNvSpPr/>
          <p:nvPr/>
        </p:nvSpPr>
        <p:spPr>
          <a:xfrm flipH="1">
            <a:off x="6105832" y="4136923"/>
            <a:ext cx="390833" cy="102965"/>
          </a:xfrm>
          <a:prstGeom prst="line">
            <a:avLst/>
          </a:prstGeom>
          <a:ln>
            <a:solidFill>
              <a:srgbClr val="00C462"/>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p:cNvPicPr/>
          <p:nvPr/>
        </p:nvPicPr>
        <p:blipFill>
          <a:blip r:embed="rId2"/>
          <a:stretch/>
        </p:blipFill>
        <p:spPr>
          <a:xfrm>
            <a:off x="0" y="0"/>
            <a:ext cx="10078200" cy="5668200"/>
          </a:xfrm>
          <a:prstGeom prst="rect">
            <a:avLst/>
          </a:prstGeom>
          <a:ln>
            <a:noFill/>
          </a:ln>
        </p:spPr>
      </p:pic>
      <p:sp>
        <p:nvSpPr>
          <p:cNvPr id="88"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9" name="Imagem 88"/>
          <p:cNvPicPr/>
          <p:nvPr/>
        </p:nvPicPr>
        <p:blipFill>
          <a:blip r:embed="rId3"/>
          <a:stretch/>
        </p:blipFill>
        <p:spPr>
          <a:xfrm>
            <a:off x="0" y="5147280"/>
            <a:ext cx="10077840" cy="520920"/>
          </a:xfrm>
          <a:prstGeom prst="rect">
            <a:avLst/>
          </a:prstGeom>
          <a:ln>
            <a:noFill/>
          </a:ln>
        </p:spPr>
      </p:pic>
      <p:pic>
        <p:nvPicPr>
          <p:cNvPr id="90" name="Imagem 89"/>
          <p:cNvPicPr/>
          <p:nvPr/>
        </p:nvPicPr>
        <p:blipFill>
          <a:blip r:embed="rId4"/>
          <a:stretch/>
        </p:blipFill>
        <p:spPr>
          <a:xfrm>
            <a:off x="9099720" y="4565160"/>
            <a:ext cx="978120" cy="548640"/>
          </a:xfrm>
          <a:prstGeom prst="rect">
            <a:avLst/>
          </a:prstGeom>
          <a:ln>
            <a:noFill/>
          </a:ln>
        </p:spPr>
      </p:pic>
      <p:pic>
        <p:nvPicPr>
          <p:cNvPr id="91" name="Imagem 90"/>
          <p:cNvPicPr/>
          <p:nvPr/>
        </p:nvPicPr>
        <p:blipFill>
          <a:blip r:embed="rId5"/>
          <a:stretch/>
        </p:blipFill>
        <p:spPr>
          <a:xfrm>
            <a:off x="38520" y="42120"/>
            <a:ext cx="1752120" cy="1076760"/>
          </a:xfrm>
          <a:prstGeom prst="rect">
            <a:avLst/>
          </a:prstGeom>
          <a:ln>
            <a:noFill/>
          </a:ln>
        </p:spPr>
      </p:pic>
      <p:sp>
        <p:nvSpPr>
          <p:cNvPr id="92" name="CustomShape 2"/>
          <p:cNvSpPr/>
          <p:nvPr/>
        </p:nvSpPr>
        <p:spPr>
          <a:xfrm>
            <a:off x="4110480" y="227664"/>
            <a:ext cx="1909440" cy="6572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FFFFFF"/>
                </a:solidFill>
                <a:latin typeface="Microsoft Himalaya"/>
                <a:ea typeface="DejaVu Sans"/>
              </a:rPr>
              <a:t>O que é … ?</a:t>
            </a:r>
            <a:endParaRPr lang="pt-BR" sz="4000" b="0" strike="noStrike" spc="-1" dirty="0">
              <a:latin typeface="Arial"/>
            </a:endParaRPr>
          </a:p>
        </p:txBody>
      </p:sp>
      <p:sp>
        <p:nvSpPr>
          <p:cNvPr id="93" name="CustomShape 3"/>
          <p:cNvSpPr/>
          <p:nvPr/>
        </p:nvSpPr>
        <p:spPr>
          <a:xfrm>
            <a:off x="102368" y="990755"/>
            <a:ext cx="9925664"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r>
              <a:rPr lang="pt-BR" sz="1600" b="1" i="1" strike="noStrike" spc="-1" dirty="0">
                <a:solidFill>
                  <a:schemeClr val="bg1"/>
                </a:solidFill>
                <a:latin typeface="Microsoft Himalaya"/>
                <a:ea typeface="DejaVu Sans"/>
              </a:rPr>
              <a:t>Contribuinte</a:t>
            </a:r>
            <a:r>
              <a:rPr lang="pt-BR" sz="1600" b="0" strike="noStrike" spc="-1" dirty="0">
                <a:solidFill>
                  <a:schemeClr val="bg1"/>
                </a:solidFill>
                <a:latin typeface="Microsoft Himalaya"/>
                <a:ea typeface="DejaVu Sans"/>
              </a:rPr>
              <a:t> : é o sujeito passivo de uma obrigação tributária. Em outros termos, é aquele que se sujeita, por previsão legal, ao pagamento de tributos ao fisco.</a:t>
            </a:r>
          </a:p>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a:p>
            <a:pPr marL="285750" indent="-285750">
              <a:lnSpc>
                <a:spcPct val="100000"/>
              </a:lnSpc>
              <a:buFont typeface="Wingdings" panose="05000000000000000000" pitchFamily="2" charset="2"/>
              <a:buChar char="ü"/>
            </a:pPr>
            <a:r>
              <a:rPr lang="pt-BR" sz="1600" b="1" i="1" strike="noStrike" spc="-1" dirty="0">
                <a:solidFill>
                  <a:schemeClr val="bg1"/>
                </a:solidFill>
                <a:latin typeface="Microsoft Himalaya"/>
                <a:ea typeface="DejaVu Sans"/>
              </a:rPr>
              <a:t>Tomador:</a:t>
            </a:r>
            <a:r>
              <a:rPr lang="pt-BR" sz="1600" b="0" strike="noStrike" spc="-1" dirty="0">
                <a:solidFill>
                  <a:schemeClr val="bg1"/>
                </a:solidFill>
                <a:latin typeface="Microsoft Himalaya"/>
                <a:ea typeface="DejaVu Sans"/>
              </a:rPr>
              <a:t> É a relação criada entre uma empresa que presta o serviço (prestadora) e outra que utiliza os serviços desta empresa (tomadora).</a:t>
            </a:r>
          </a:p>
          <a:p>
            <a:pPr marL="285750" indent="-285750">
              <a:lnSpc>
                <a:spcPct val="100000"/>
              </a:lnSpc>
              <a:buFont typeface="Wingdings" panose="05000000000000000000" pitchFamily="2" charset="2"/>
              <a:buChar char="ü"/>
            </a:pPr>
            <a:endParaRPr lang="pt-BR" sz="1600" b="0" strike="noStrike" spc="-1" dirty="0">
              <a:solidFill>
                <a:schemeClr val="bg1"/>
              </a:solidFill>
              <a:latin typeface="Microsoft Himalaya"/>
              <a:ea typeface="DejaVu Sans"/>
            </a:endParaRPr>
          </a:p>
          <a:p>
            <a:pPr marL="342900" indent="-342900">
              <a:lnSpc>
                <a:spcPct val="100000"/>
              </a:lnSpc>
              <a:buFont typeface="Wingdings" panose="05000000000000000000" pitchFamily="2" charset="2"/>
              <a:buChar char="ü"/>
            </a:pPr>
            <a:r>
              <a:rPr lang="pt-BR" sz="1600" b="1" i="1" spc="-1" dirty="0">
                <a:solidFill>
                  <a:schemeClr val="bg1"/>
                </a:solidFill>
                <a:latin typeface="Microsoft Himalaya"/>
              </a:rPr>
              <a:t>NFS-e:</a:t>
            </a:r>
            <a:r>
              <a:rPr lang="pt-BR" sz="1600" spc="-1" dirty="0">
                <a:solidFill>
                  <a:schemeClr val="bg1"/>
                </a:solidFill>
                <a:latin typeface="Microsoft Himalaya"/>
              </a:rPr>
              <a:t> Nota Fiscal de Serviços Eletrônica, é um documento de existência digital, gerado e armazenado eletronicamente em Ambiente Nacional pela RFB (Receita Federal do Brasil), pela prefeitura ou por outra entidade conveniada, para documentar as operações de prestação de serviços.</a:t>
            </a:r>
          </a:p>
          <a:p>
            <a:pPr marL="342900" indent="-342900">
              <a:lnSpc>
                <a:spcPct val="100000"/>
              </a:lnSpc>
              <a:buFont typeface="Wingdings" panose="05000000000000000000" pitchFamily="2" charset="2"/>
              <a:buChar char="ü"/>
            </a:pPr>
            <a:endParaRPr lang="pt-BR" sz="1600" spc="-1" dirty="0">
              <a:solidFill>
                <a:schemeClr val="bg1"/>
              </a:solidFill>
            </a:endParaRPr>
          </a:p>
          <a:p>
            <a:pPr marL="285750" indent="-285750">
              <a:lnSpc>
                <a:spcPct val="100000"/>
              </a:lnSpc>
              <a:buFont typeface="Wingdings" panose="05000000000000000000" pitchFamily="2" charset="2"/>
              <a:buChar char="ü"/>
            </a:pPr>
            <a:r>
              <a:rPr lang="pt-BR" sz="1600" b="1" i="1" spc="-1" dirty="0">
                <a:solidFill>
                  <a:schemeClr val="bg1"/>
                </a:solidFill>
                <a:latin typeface="Microsoft Himalaya"/>
              </a:rPr>
              <a:t>ISSQN: </a:t>
            </a:r>
            <a:r>
              <a:rPr lang="pt-BR" sz="1600" spc="-1" dirty="0">
                <a:solidFill>
                  <a:schemeClr val="bg1"/>
                </a:solidFill>
                <a:latin typeface="Microsoft Himalaya"/>
              </a:rPr>
              <a:t>é o Imposto sobre serviços de qualquer natureza, também chamado de ISS. Trata-se de um tributo brasileiro instituído e/ou modificado pelos municípios de todo território nacional (Art. 156, III, Constituição Federal). Sempre que houver a prestação de um serviço para uma pessoa ou empresa, deveria ocorrer a emissão de uma NFS-e, exemplo, salão de beleza, jardinagem, lava-jato...</a:t>
            </a:r>
          </a:p>
          <a:p>
            <a:pPr marL="285750" indent="-285750">
              <a:lnSpc>
                <a:spcPct val="100000"/>
              </a:lnSpc>
              <a:buFont typeface="Wingdings" panose="05000000000000000000" pitchFamily="2" charset="2"/>
              <a:buChar char="ü"/>
            </a:pPr>
            <a:endParaRPr lang="pt-BR" sz="1600" spc="-1" dirty="0">
              <a:solidFill>
                <a:schemeClr val="bg1"/>
              </a:solidFill>
            </a:endParaRPr>
          </a:p>
          <a:p>
            <a:pPr marL="285750" indent="-285750">
              <a:lnSpc>
                <a:spcPct val="100000"/>
              </a:lnSpc>
              <a:buFont typeface="Wingdings" panose="05000000000000000000" pitchFamily="2" charset="2"/>
              <a:buChar char="ü"/>
            </a:pPr>
            <a:r>
              <a:rPr lang="pt-BR" sz="1600" b="1" i="1" spc="-1" dirty="0">
                <a:solidFill>
                  <a:schemeClr val="bg1"/>
                </a:solidFill>
                <a:latin typeface="Microsoft Himalaya"/>
              </a:rPr>
              <a:t>Competência:</a:t>
            </a:r>
            <a:r>
              <a:rPr lang="pt-BR" sz="1600" spc="-1" dirty="0">
                <a:solidFill>
                  <a:schemeClr val="bg1"/>
                </a:solidFill>
                <a:latin typeface="Microsoft Himalaya"/>
              </a:rPr>
              <a:t> período de apuração.</a:t>
            </a:r>
          </a:p>
          <a:p>
            <a:pPr marL="285750" indent="-285750">
              <a:lnSpc>
                <a:spcPct val="100000"/>
              </a:lnSpc>
              <a:buFont typeface="Wingdings" panose="05000000000000000000" pitchFamily="2" charset="2"/>
              <a:buChar char="ü"/>
            </a:pPr>
            <a:endParaRPr lang="pt-BR" sz="1600" spc="-1" dirty="0">
              <a:solidFill>
                <a:schemeClr val="bg1"/>
              </a:solidFill>
              <a:latin typeface="Microsoft Himalaya"/>
            </a:endParaRPr>
          </a:p>
          <a:p>
            <a:pPr marL="285750" indent="-285750">
              <a:lnSpc>
                <a:spcPct val="100000"/>
              </a:lnSpc>
              <a:buFont typeface="Wingdings" panose="05000000000000000000" pitchFamily="2" charset="2"/>
              <a:buChar char="ü"/>
            </a:pPr>
            <a:r>
              <a:rPr lang="pt-BR" sz="1600" b="1" i="1" spc="-1" dirty="0">
                <a:solidFill>
                  <a:schemeClr val="bg1"/>
                </a:solidFill>
                <a:latin typeface="Microsoft Himalaya"/>
              </a:rPr>
              <a:t>Guia de Recolhimento:</a:t>
            </a:r>
            <a:r>
              <a:rPr lang="pt-BR" sz="1600" spc="-1" dirty="0">
                <a:solidFill>
                  <a:schemeClr val="bg1"/>
                </a:solidFill>
                <a:latin typeface="Microsoft Himalaya"/>
              </a:rPr>
              <a:t> é um documento que informa o imposto total calculado na competência para o contribuinte efetuar o pagamento. É possível gerar a guia em relação a serviços prestados e / ou contratados;</a:t>
            </a:r>
          </a:p>
          <a:p>
            <a:pPr marL="285750" indent="-285750">
              <a:lnSpc>
                <a:spcPct val="100000"/>
              </a:lnSpc>
              <a:buFont typeface="Wingdings" panose="05000000000000000000" pitchFamily="2" charset="2"/>
              <a:buChar char="ü"/>
            </a:pPr>
            <a:endParaRPr lang="pt-BR" sz="1600" spc="-1" dirty="0">
              <a:solidFill>
                <a:schemeClr val="bg1"/>
              </a:solidFill>
            </a:endParaRPr>
          </a:p>
          <a:p>
            <a:pPr marL="285750" indent="-285750">
              <a:lnSpc>
                <a:spcPct val="100000"/>
              </a:lnSpc>
              <a:buFont typeface="Wingdings" panose="05000000000000000000" pitchFamily="2" charset="2"/>
              <a:buChar char="ü"/>
            </a:pPr>
            <a:r>
              <a:rPr lang="pt-BR" sz="1600" b="1" i="1" spc="-1" dirty="0">
                <a:solidFill>
                  <a:schemeClr val="bg1"/>
                </a:solidFill>
                <a:latin typeface="Microsoft Himalaya"/>
              </a:rPr>
              <a:t>Fechamento Mensal:</a:t>
            </a:r>
            <a:r>
              <a:rPr lang="pt-BR" sz="1600" spc="-1" dirty="0">
                <a:solidFill>
                  <a:schemeClr val="bg1"/>
                </a:solidFill>
                <a:latin typeface="Microsoft Himalaya"/>
              </a:rPr>
              <a:t> é quando ocorre a geração da guia de recolhimento de uma determinada competência.</a:t>
            </a:r>
          </a:p>
          <a:p>
            <a:pPr marL="285750" indent="-285750">
              <a:lnSpc>
                <a:spcPct val="100000"/>
              </a:lnSpc>
              <a:buFont typeface="Wingdings" panose="05000000000000000000" pitchFamily="2" charset="2"/>
              <a:buChar char="ü"/>
            </a:pPr>
            <a:endParaRPr lang="pt-BR" sz="1600" spc="-1" dirty="0">
              <a:solidFill>
                <a:schemeClr val="bg1"/>
              </a:solidFill>
            </a:endParaRPr>
          </a:p>
          <a:p>
            <a:pPr marL="285750" indent="-285750">
              <a:lnSpc>
                <a:spcPct val="100000"/>
              </a:lnSpc>
              <a:buFont typeface="Wingdings" panose="05000000000000000000" pitchFamily="2" charset="2"/>
              <a:buChar char="ü"/>
            </a:pPr>
            <a:endParaRPr lang="pt-BR" sz="1600" b="0" strike="noStrike" spc="-1" dirty="0">
              <a:latin typeface="Arial"/>
            </a:endParaRPr>
          </a:p>
        </p:txBody>
      </p:sp>
      <p:sp>
        <p:nvSpPr>
          <p:cNvPr id="94" name="Line 4"/>
          <p:cNvSpPr/>
          <p:nvPr/>
        </p:nvSpPr>
        <p:spPr>
          <a:xfrm>
            <a:off x="-1058492" y="1532649"/>
            <a:ext cx="347760" cy="0"/>
          </a:xfrm>
          <a:prstGeom prst="line">
            <a:avLst/>
          </a:prstGeom>
          <a:ln>
            <a:solidFill>
              <a:srgbClr val="00C462"/>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p:cNvPicPr/>
          <p:nvPr/>
        </p:nvPicPr>
        <p:blipFill>
          <a:blip r:embed="rId2"/>
          <a:stretch/>
        </p:blipFill>
        <p:spPr>
          <a:xfrm>
            <a:off x="0" y="0"/>
            <a:ext cx="10078200" cy="5668200"/>
          </a:xfrm>
          <a:prstGeom prst="rect">
            <a:avLst/>
          </a:prstGeom>
          <a:ln>
            <a:noFill/>
          </a:ln>
        </p:spPr>
      </p:pic>
      <p:sp>
        <p:nvSpPr>
          <p:cNvPr id="88"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9" name="Imagem 88"/>
          <p:cNvPicPr/>
          <p:nvPr/>
        </p:nvPicPr>
        <p:blipFill>
          <a:blip r:embed="rId3"/>
          <a:stretch/>
        </p:blipFill>
        <p:spPr>
          <a:xfrm>
            <a:off x="0" y="5147280"/>
            <a:ext cx="10077840" cy="520920"/>
          </a:xfrm>
          <a:prstGeom prst="rect">
            <a:avLst/>
          </a:prstGeom>
          <a:ln>
            <a:noFill/>
          </a:ln>
        </p:spPr>
      </p:pic>
      <p:pic>
        <p:nvPicPr>
          <p:cNvPr id="90" name="Imagem 89"/>
          <p:cNvPicPr/>
          <p:nvPr/>
        </p:nvPicPr>
        <p:blipFill>
          <a:blip r:embed="rId4"/>
          <a:stretch/>
        </p:blipFill>
        <p:spPr>
          <a:xfrm>
            <a:off x="9099720" y="4565160"/>
            <a:ext cx="978120" cy="548640"/>
          </a:xfrm>
          <a:prstGeom prst="rect">
            <a:avLst/>
          </a:prstGeom>
          <a:ln>
            <a:noFill/>
          </a:ln>
        </p:spPr>
      </p:pic>
      <p:pic>
        <p:nvPicPr>
          <p:cNvPr id="91" name="Imagem 90"/>
          <p:cNvPicPr/>
          <p:nvPr/>
        </p:nvPicPr>
        <p:blipFill>
          <a:blip r:embed="rId5"/>
          <a:stretch/>
        </p:blipFill>
        <p:spPr>
          <a:xfrm>
            <a:off x="38520" y="42120"/>
            <a:ext cx="1752120" cy="1076760"/>
          </a:xfrm>
          <a:prstGeom prst="rect">
            <a:avLst/>
          </a:prstGeom>
          <a:ln>
            <a:noFill/>
          </a:ln>
        </p:spPr>
      </p:pic>
      <p:sp>
        <p:nvSpPr>
          <p:cNvPr id="92" name="CustomShape 2"/>
          <p:cNvSpPr/>
          <p:nvPr/>
        </p:nvSpPr>
        <p:spPr>
          <a:xfrm>
            <a:off x="4110480" y="404640"/>
            <a:ext cx="1909440" cy="110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a:solidFill>
                  <a:srgbClr val="FFFFFF"/>
                </a:solidFill>
                <a:latin typeface="Microsoft Himalaya"/>
                <a:ea typeface="DejaVu Sans"/>
              </a:rPr>
              <a:t>O que é … ?</a:t>
            </a:r>
            <a:endParaRPr lang="pt-BR" sz="4000" b="0" strike="noStrike" spc="-1">
              <a:latin typeface="Arial"/>
            </a:endParaRPr>
          </a:p>
        </p:txBody>
      </p:sp>
      <p:sp>
        <p:nvSpPr>
          <p:cNvPr id="93" name="CustomShape 3"/>
          <p:cNvSpPr/>
          <p:nvPr/>
        </p:nvSpPr>
        <p:spPr>
          <a:xfrm>
            <a:off x="213120" y="1263600"/>
            <a:ext cx="9620280"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r>
              <a:rPr lang="pt-BR" sz="1600" b="1" i="1" strike="noStrike" spc="-1" dirty="0" err="1">
                <a:solidFill>
                  <a:schemeClr val="bg1"/>
                </a:solidFill>
                <a:latin typeface="Microsoft Himalaya"/>
                <a:ea typeface="DejaVu Sans"/>
              </a:rPr>
              <a:t>Cnae</a:t>
            </a:r>
            <a:r>
              <a:rPr lang="pt-BR" sz="1600" b="1" i="1" strike="noStrike" spc="-1" dirty="0">
                <a:solidFill>
                  <a:schemeClr val="bg1"/>
                </a:solidFill>
                <a:latin typeface="Microsoft Himalaya"/>
                <a:ea typeface="DejaVu Sans"/>
              </a:rPr>
              <a:t>: </a:t>
            </a:r>
            <a:r>
              <a:rPr lang="pt-BR" sz="1600" spc="-1" dirty="0">
                <a:solidFill>
                  <a:schemeClr val="bg1"/>
                </a:solidFill>
                <a:latin typeface="Microsoft Himalaya"/>
              </a:rPr>
              <a:t>É responsável por classificar o ramo de atividade e enquadramento de uma empresa – o que vai implicar no modelo dela e até definir se ela pode ser optante pelo Simples Nacional.</a:t>
            </a:r>
          </a:p>
          <a:p>
            <a:pPr marL="285750" indent="-285750">
              <a:lnSpc>
                <a:spcPct val="100000"/>
              </a:lnSpc>
              <a:buFont typeface="Wingdings" panose="05000000000000000000" pitchFamily="2" charset="2"/>
              <a:buChar char="ü"/>
            </a:pPr>
            <a:endParaRPr lang="pt-BR" sz="1600" b="0" strike="noStrike" spc="-1" dirty="0">
              <a:solidFill>
                <a:schemeClr val="bg1"/>
              </a:solidFill>
              <a:latin typeface="Microsoft Himalaya"/>
            </a:endParaRPr>
          </a:p>
          <a:p>
            <a:pPr marL="285750" indent="-285750">
              <a:lnSpc>
                <a:spcPct val="100000"/>
              </a:lnSpc>
              <a:buFont typeface="Wingdings" panose="05000000000000000000" pitchFamily="2" charset="2"/>
              <a:buChar char="ü"/>
            </a:pPr>
            <a:r>
              <a:rPr lang="pt-BR" sz="1600" b="1" i="1" spc="-1" dirty="0">
                <a:solidFill>
                  <a:schemeClr val="bg1"/>
                </a:solidFill>
                <a:latin typeface="Microsoft Himalaya"/>
              </a:rPr>
              <a:t>Atividade do Município: </a:t>
            </a:r>
            <a:r>
              <a:rPr lang="pt-BR" sz="1600" spc="-1" dirty="0">
                <a:solidFill>
                  <a:schemeClr val="bg1"/>
                </a:solidFill>
                <a:latin typeface="Microsoft Himalaya"/>
              </a:rPr>
              <a:t>É um identificador para complementar o CNAE. Como cada cidade pode criar sua própria lista de códigos, diferente do CNAE que possui abrangência nacional, facilita aos municípios dividirem de forma mais eficaz as empresas de prestação de serviço.</a:t>
            </a:r>
          </a:p>
          <a:p>
            <a:pPr marL="285750" indent="-285750">
              <a:lnSpc>
                <a:spcPct val="100000"/>
              </a:lnSpc>
              <a:buFont typeface="Wingdings" panose="05000000000000000000" pitchFamily="2" charset="2"/>
              <a:buChar char="ü"/>
            </a:pPr>
            <a:endParaRPr lang="pt-BR" sz="1600" b="0" strike="noStrike" spc="-1" dirty="0">
              <a:solidFill>
                <a:schemeClr val="bg1"/>
              </a:solidFill>
              <a:latin typeface="Microsoft Himalaya"/>
            </a:endParaRPr>
          </a:p>
          <a:p>
            <a:pPr marL="285750" indent="-285750">
              <a:lnSpc>
                <a:spcPct val="100000"/>
              </a:lnSpc>
              <a:buFont typeface="Wingdings" panose="05000000000000000000" pitchFamily="2" charset="2"/>
              <a:buChar char="ü"/>
            </a:pPr>
            <a:r>
              <a:rPr lang="pt-BR" sz="1600" b="1" i="1" spc="-1" dirty="0">
                <a:solidFill>
                  <a:schemeClr val="bg1"/>
                </a:solidFill>
                <a:latin typeface="Microsoft Himalaya"/>
              </a:rPr>
              <a:t>Código de Serviço: </a:t>
            </a:r>
            <a:r>
              <a:rPr lang="pt-BR" sz="1600" spc="-1" dirty="0">
                <a:solidFill>
                  <a:schemeClr val="bg1"/>
                </a:solidFill>
                <a:latin typeface="Microsoft Himalaya"/>
              </a:rPr>
              <a:t>É o item LC, define o tipo de serviço prestado por uma empresa e alíquota de imposto que servirá de base de cálculo para o recolhimento do imposto municipal.</a:t>
            </a:r>
          </a:p>
          <a:p>
            <a:pPr marL="285750" indent="-285750">
              <a:lnSpc>
                <a:spcPct val="100000"/>
              </a:lnSpc>
              <a:buFont typeface="Wingdings" panose="05000000000000000000" pitchFamily="2" charset="2"/>
              <a:buChar char="ü"/>
            </a:pPr>
            <a:endParaRPr lang="pt-BR" sz="1600" b="0" strike="noStrike" spc="-1" dirty="0">
              <a:solidFill>
                <a:schemeClr val="bg1"/>
              </a:solidFill>
              <a:latin typeface="Microsoft Himalaya"/>
            </a:endParaRPr>
          </a:p>
          <a:p>
            <a:pPr marL="342900" indent="-342900">
              <a:lnSpc>
                <a:spcPct val="100000"/>
              </a:lnSpc>
              <a:buFont typeface="Wingdings" panose="05000000000000000000" pitchFamily="2" charset="2"/>
              <a:buChar char="ü"/>
            </a:pPr>
            <a:r>
              <a:rPr lang="pt-BR" sz="1600" b="1" i="1" spc="-1" dirty="0">
                <a:solidFill>
                  <a:srgbClr val="FFFFFF"/>
                </a:solidFill>
                <a:latin typeface="Microsoft Himalaya"/>
              </a:rPr>
              <a:t>Simples Nacional: </a:t>
            </a:r>
            <a:r>
              <a:rPr lang="pt-BR" sz="1600" spc="-1" dirty="0">
                <a:solidFill>
                  <a:srgbClr val="FFFFFF"/>
                </a:solidFill>
                <a:latin typeface="Microsoft Himalaya"/>
              </a:rPr>
              <a:t>Regime Tributário simplificado.</a:t>
            </a:r>
          </a:p>
          <a:p>
            <a:pPr marL="342900" indent="-342900">
              <a:lnSpc>
                <a:spcPct val="100000"/>
              </a:lnSpc>
              <a:buFont typeface="Wingdings" panose="05000000000000000000" pitchFamily="2" charset="2"/>
              <a:buChar char="ü"/>
            </a:pPr>
            <a:endParaRPr lang="pt-BR" sz="1600" spc="-1" dirty="0">
              <a:solidFill>
                <a:srgbClr val="FFFFFF"/>
              </a:solidFill>
              <a:latin typeface="Microsoft Himalaya"/>
            </a:endParaRPr>
          </a:p>
          <a:p>
            <a:pPr marL="342900" indent="-342900">
              <a:lnSpc>
                <a:spcPct val="100000"/>
              </a:lnSpc>
              <a:buFont typeface="Wingdings" panose="05000000000000000000" pitchFamily="2" charset="2"/>
              <a:buChar char="ü"/>
            </a:pPr>
            <a:r>
              <a:rPr lang="pt-BR" sz="1600" b="1" i="1" spc="-1" dirty="0">
                <a:solidFill>
                  <a:srgbClr val="FFFFFF"/>
                </a:solidFill>
                <a:latin typeface="Microsoft Himalaya"/>
              </a:rPr>
              <a:t>MEI</a:t>
            </a:r>
            <a:r>
              <a:rPr lang="pt-BR" sz="1600" spc="-1" dirty="0">
                <a:solidFill>
                  <a:srgbClr val="FFFFFF"/>
                </a:solidFill>
                <a:latin typeface="Microsoft Himalaya"/>
              </a:rPr>
              <a:t>: Modelo empresarial, que transforma o trabalhador autônomo em uma pessoa jurídica por meio da regulamentação dos serviços prestados e da conformidade com as legislações vigentes.</a:t>
            </a:r>
            <a:br>
              <a:rPr lang="pt-BR" sz="1600" spc="-1" dirty="0">
                <a:solidFill>
                  <a:srgbClr val="FFFFFF"/>
                </a:solidFill>
                <a:latin typeface="Microsoft Himalaya"/>
              </a:rPr>
            </a:br>
            <a:endParaRPr lang="pt-BR" sz="1600" spc="-1" dirty="0"/>
          </a:p>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p:txBody>
      </p:sp>
      <p:sp>
        <p:nvSpPr>
          <p:cNvPr id="94" name="Line 4"/>
          <p:cNvSpPr/>
          <p:nvPr/>
        </p:nvSpPr>
        <p:spPr>
          <a:xfrm>
            <a:off x="-1058492" y="1532649"/>
            <a:ext cx="347760" cy="0"/>
          </a:xfrm>
          <a:prstGeom prst="line">
            <a:avLst/>
          </a:prstGeom>
          <a:ln>
            <a:solidFill>
              <a:srgbClr val="00C462"/>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26544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p:cNvPicPr/>
          <p:nvPr/>
        </p:nvPicPr>
        <p:blipFill>
          <a:blip r:embed="rId2"/>
          <a:stretch/>
        </p:blipFill>
        <p:spPr>
          <a:xfrm>
            <a:off x="0" y="0"/>
            <a:ext cx="10078200" cy="5668200"/>
          </a:xfrm>
          <a:prstGeom prst="rect">
            <a:avLst/>
          </a:prstGeom>
          <a:ln>
            <a:noFill/>
          </a:ln>
        </p:spPr>
      </p:pic>
      <p:sp>
        <p:nvSpPr>
          <p:cNvPr id="88"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9" name="Imagem 88"/>
          <p:cNvPicPr/>
          <p:nvPr/>
        </p:nvPicPr>
        <p:blipFill>
          <a:blip r:embed="rId3"/>
          <a:stretch/>
        </p:blipFill>
        <p:spPr>
          <a:xfrm>
            <a:off x="0" y="5147280"/>
            <a:ext cx="10077840" cy="520920"/>
          </a:xfrm>
          <a:prstGeom prst="rect">
            <a:avLst/>
          </a:prstGeom>
          <a:ln>
            <a:noFill/>
          </a:ln>
        </p:spPr>
      </p:pic>
      <p:pic>
        <p:nvPicPr>
          <p:cNvPr id="90" name="Imagem 89"/>
          <p:cNvPicPr/>
          <p:nvPr/>
        </p:nvPicPr>
        <p:blipFill>
          <a:blip r:embed="rId4"/>
          <a:stretch/>
        </p:blipFill>
        <p:spPr>
          <a:xfrm>
            <a:off x="9099720" y="4565160"/>
            <a:ext cx="978120" cy="548640"/>
          </a:xfrm>
          <a:prstGeom prst="rect">
            <a:avLst/>
          </a:prstGeom>
          <a:ln>
            <a:noFill/>
          </a:ln>
        </p:spPr>
      </p:pic>
      <p:pic>
        <p:nvPicPr>
          <p:cNvPr id="91" name="Imagem 90"/>
          <p:cNvPicPr/>
          <p:nvPr/>
        </p:nvPicPr>
        <p:blipFill>
          <a:blip r:embed="rId5"/>
          <a:stretch/>
        </p:blipFill>
        <p:spPr>
          <a:xfrm>
            <a:off x="38520" y="42120"/>
            <a:ext cx="1752120" cy="1076760"/>
          </a:xfrm>
          <a:prstGeom prst="rect">
            <a:avLst/>
          </a:prstGeom>
          <a:ln>
            <a:noFill/>
          </a:ln>
        </p:spPr>
      </p:pic>
      <p:sp>
        <p:nvSpPr>
          <p:cNvPr id="92" name="CustomShape 2"/>
          <p:cNvSpPr/>
          <p:nvPr/>
        </p:nvSpPr>
        <p:spPr>
          <a:xfrm>
            <a:off x="3207774" y="404640"/>
            <a:ext cx="2812146" cy="110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FFFFFF"/>
                </a:solidFill>
                <a:latin typeface="Microsoft Himalaya"/>
                <a:ea typeface="DejaVu Sans"/>
              </a:rPr>
              <a:t>Emissor de NFS-e</a:t>
            </a:r>
            <a:endParaRPr lang="pt-BR" sz="4000" b="0" strike="noStrike" spc="-1" dirty="0">
              <a:latin typeface="Arial"/>
            </a:endParaRPr>
          </a:p>
        </p:txBody>
      </p:sp>
      <p:sp>
        <p:nvSpPr>
          <p:cNvPr id="93" name="CustomShape 3"/>
          <p:cNvSpPr/>
          <p:nvPr/>
        </p:nvSpPr>
        <p:spPr>
          <a:xfrm>
            <a:off x="213120" y="1263600"/>
            <a:ext cx="9620280"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p:txBody>
      </p:sp>
      <p:sp>
        <p:nvSpPr>
          <p:cNvPr id="10" name="CustomShape 3">
            <a:extLst>
              <a:ext uri="{FF2B5EF4-FFF2-40B4-BE49-F238E27FC236}">
                <a16:creationId xmlns:a16="http://schemas.microsoft.com/office/drawing/2014/main" id="{EFEB13C6-B2AA-4BA5-AC09-77D50D951F49}"/>
              </a:ext>
            </a:extLst>
          </p:cNvPr>
          <p:cNvSpPr/>
          <p:nvPr/>
        </p:nvSpPr>
        <p:spPr>
          <a:xfrm>
            <a:off x="335340" y="1112040"/>
            <a:ext cx="9620280"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r>
              <a:rPr lang="pt-BR" spc="-1" dirty="0">
                <a:solidFill>
                  <a:srgbClr val="FFFFFF"/>
                </a:solidFill>
                <a:latin typeface="Microsoft Himalaya"/>
              </a:rPr>
              <a:t>Sistema disponibilizado para emissão de NFS-e, em municípios portais.</a:t>
            </a:r>
          </a:p>
          <a:p>
            <a:pPr marL="285750" indent="-285750">
              <a:lnSpc>
                <a:spcPct val="100000"/>
              </a:lnSpc>
              <a:buFont typeface="Wingdings" panose="05000000000000000000" pitchFamily="2" charset="2"/>
              <a:buChar char="ü"/>
            </a:pPr>
            <a:r>
              <a:rPr lang="pt-BR" spc="-1" dirty="0">
                <a:solidFill>
                  <a:srgbClr val="FFFFFF"/>
                </a:solidFill>
                <a:latin typeface="Microsoft Himalaya"/>
              </a:rPr>
              <a:t>Principais Funcionalidades:</a:t>
            </a:r>
          </a:p>
          <a:p>
            <a:pPr marL="742950" lvl="1" indent="-285750">
              <a:buFont typeface="Wingdings" panose="05000000000000000000" pitchFamily="2" charset="2"/>
              <a:buChar char="q"/>
            </a:pPr>
            <a:r>
              <a:rPr lang="pt-BR" spc="-1" dirty="0">
                <a:solidFill>
                  <a:srgbClr val="FFFFFF"/>
                </a:solidFill>
                <a:latin typeface="Microsoft Himalaya"/>
              </a:rPr>
              <a:t>Emitir NFS-e</a:t>
            </a:r>
          </a:p>
          <a:p>
            <a:pPr marL="742950" lvl="1" indent="-285750">
              <a:buFont typeface="Wingdings" panose="05000000000000000000" pitchFamily="2" charset="2"/>
              <a:buChar char="q"/>
            </a:pPr>
            <a:r>
              <a:rPr lang="pt-BR" spc="-1" dirty="0">
                <a:solidFill>
                  <a:srgbClr val="FFFFFF"/>
                </a:solidFill>
                <a:latin typeface="Microsoft Himalaya"/>
              </a:rPr>
              <a:t>Consultar/Cancelar NFS-e</a:t>
            </a:r>
          </a:p>
          <a:p>
            <a:pPr marL="1200150" lvl="2" indent="-285750">
              <a:buFont typeface="Wingdings" panose="05000000000000000000" pitchFamily="2" charset="2"/>
              <a:buChar char="§"/>
            </a:pPr>
            <a:r>
              <a:rPr lang="pt-BR" sz="1600" spc="-1" dirty="0">
                <a:solidFill>
                  <a:srgbClr val="FFFFFF"/>
                </a:solidFill>
                <a:latin typeface="Microsoft Himalaya"/>
              </a:rPr>
              <a:t>Visualizar a NFS-e</a:t>
            </a:r>
          </a:p>
          <a:p>
            <a:pPr marL="1200150" lvl="2" indent="-285750">
              <a:buFont typeface="Wingdings" panose="05000000000000000000" pitchFamily="2" charset="2"/>
              <a:buChar char="§"/>
            </a:pPr>
            <a:r>
              <a:rPr lang="pt-BR" sz="1600" spc="-1" dirty="0">
                <a:solidFill>
                  <a:srgbClr val="FFFFFF"/>
                </a:solidFill>
                <a:latin typeface="Microsoft Himalaya"/>
              </a:rPr>
              <a:t>Cancelar/Substituir NFS-e</a:t>
            </a:r>
          </a:p>
          <a:p>
            <a:pPr marL="1200150" lvl="2" indent="-285750">
              <a:buFont typeface="Wingdings" panose="05000000000000000000" pitchFamily="2" charset="2"/>
              <a:buChar char="§"/>
            </a:pPr>
            <a:r>
              <a:rPr lang="pt-BR" sz="1600" spc="-1" dirty="0">
                <a:solidFill>
                  <a:srgbClr val="FFFFFF"/>
                </a:solidFill>
                <a:latin typeface="Microsoft Himalaya"/>
              </a:rPr>
              <a:t>Justificativa de Cancelamento</a:t>
            </a:r>
          </a:p>
          <a:p>
            <a:pPr marL="1200150" lvl="2" indent="-285750">
              <a:buFont typeface="Wingdings" panose="05000000000000000000" pitchFamily="2" charset="2"/>
              <a:buChar char="§"/>
            </a:pPr>
            <a:r>
              <a:rPr lang="pt-BR" sz="1600" spc="-1" dirty="0">
                <a:solidFill>
                  <a:srgbClr val="FFFFFF"/>
                </a:solidFill>
                <a:latin typeface="Microsoft Himalaya"/>
              </a:rPr>
              <a:t>Imprimir</a:t>
            </a:r>
          </a:p>
          <a:p>
            <a:pPr marL="1200150" lvl="2" indent="-285750">
              <a:buFont typeface="Wingdings" panose="05000000000000000000" pitchFamily="2" charset="2"/>
              <a:buChar char="§"/>
            </a:pPr>
            <a:r>
              <a:rPr lang="pt-BR" sz="1600" spc="-1" dirty="0">
                <a:solidFill>
                  <a:srgbClr val="FFFFFF"/>
                </a:solidFill>
                <a:latin typeface="Microsoft Himalaya"/>
              </a:rPr>
              <a:t>Exportar em XML ou PDF</a:t>
            </a:r>
          </a:p>
          <a:p>
            <a:pPr marL="1200150" lvl="2" indent="-285750">
              <a:buFont typeface="Wingdings" panose="05000000000000000000" pitchFamily="2" charset="2"/>
              <a:buChar char="§"/>
            </a:pPr>
            <a:r>
              <a:rPr lang="pt-BR" sz="1600" spc="-1" dirty="0">
                <a:solidFill>
                  <a:srgbClr val="FFFFFF"/>
                </a:solidFill>
                <a:latin typeface="Microsoft Himalaya"/>
              </a:rPr>
              <a:t>Enviar por e-mail</a:t>
            </a:r>
          </a:p>
          <a:p>
            <a:pPr marL="1200150" lvl="2" indent="-285750">
              <a:buFont typeface="Wingdings" panose="05000000000000000000" pitchFamily="2" charset="2"/>
              <a:buChar char="§"/>
            </a:pPr>
            <a:r>
              <a:rPr lang="pt-BR" sz="1600" spc="-1" dirty="0">
                <a:solidFill>
                  <a:srgbClr val="FFFFFF"/>
                </a:solidFill>
                <a:latin typeface="Microsoft Himalaya"/>
              </a:rPr>
              <a:t>Carta de Correção (Parâmetro)</a:t>
            </a:r>
            <a:endParaRPr lang="pt-BR" spc="-1" dirty="0">
              <a:solidFill>
                <a:srgbClr val="FFFFFF"/>
              </a:solidFill>
              <a:latin typeface="Microsoft Himalaya"/>
            </a:endParaRPr>
          </a:p>
          <a:p>
            <a:pPr marL="742950" lvl="1" indent="-285750">
              <a:buFont typeface="Wingdings" panose="05000000000000000000" pitchFamily="2" charset="2"/>
              <a:buChar char="q"/>
            </a:pPr>
            <a:r>
              <a:rPr lang="pt-BR" sz="1600" spc="-1" dirty="0">
                <a:solidFill>
                  <a:srgbClr val="FFFFFF"/>
                </a:solidFill>
                <a:latin typeface="Microsoft Himalaya"/>
              </a:rPr>
              <a:t>Solicitação de Cancelamento</a:t>
            </a:r>
          </a:p>
          <a:p>
            <a:pPr marL="742950" lvl="1" indent="-285750">
              <a:buFont typeface="Wingdings" panose="05000000000000000000" pitchFamily="2" charset="2"/>
              <a:buChar char="q"/>
            </a:pPr>
            <a:r>
              <a:rPr lang="pt-BR" sz="1600" spc="-1" dirty="0">
                <a:solidFill>
                  <a:srgbClr val="FFFFFF"/>
                </a:solidFill>
                <a:latin typeface="Microsoft Himalaya"/>
              </a:rPr>
              <a:t>Outras Opções</a:t>
            </a:r>
          </a:p>
          <a:p>
            <a:pPr marL="742950" lvl="1" indent="-285750">
              <a:buFont typeface="Wingdings" panose="05000000000000000000" pitchFamily="2" charset="2"/>
              <a:buChar char="q"/>
            </a:pPr>
            <a:r>
              <a:rPr lang="pt-BR" sz="1600" spc="-1" dirty="0">
                <a:solidFill>
                  <a:srgbClr val="FFFFFF"/>
                </a:solidFill>
                <a:latin typeface="Microsoft Himalaya"/>
              </a:rPr>
              <a:t>Gestor</a:t>
            </a:r>
            <a:br>
              <a:rPr lang="pt-BR" sz="1600" spc="-1" dirty="0">
                <a:solidFill>
                  <a:srgbClr val="FFFFFF"/>
                </a:solidFill>
                <a:latin typeface="Microsoft Himalaya"/>
              </a:rPr>
            </a:br>
            <a:endParaRPr lang="pt-BR" sz="1600" spc="-1" dirty="0"/>
          </a:p>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p:txBody>
      </p:sp>
    </p:spTree>
    <p:extLst>
      <p:ext uri="{BB962C8B-B14F-4D97-AF65-F5344CB8AC3E}">
        <p14:creationId xmlns:p14="http://schemas.microsoft.com/office/powerpoint/2010/main" val="2770183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p:cNvPicPr/>
          <p:nvPr/>
        </p:nvPicPr>
        <p:blipFill>
          <a:blip r:embed="rId2"/>
          <a:stretch/>
        </p:blipFill>
        <p:spPr>
          <a:xfrm>
            <a:off x="0" y="0"/>
            <a:ext cx="10078200" cy="5668200"/>
          </a:xfrm>
          <a:prstGeom prst="rect">
            <a:avLst/>
          </a:prstGeom>
          <a:ln>
            <a:noFill/>
          </a:ln>
        </p:spPr>
      </p:pic>
      <p:sp>
        <p:nvSpPr>
          <p:cNvPr id="88"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9" name="Imagem 88"/>
          <p:cNvPicPr/>
          <p:nvPr/>
        </p:nvPicPr>
        <p:blipFill>
          <a:blip r:embed="rId3"/>
          <a:stretch/>
        </p:blipFill>
        <p:spPr>
          <a:xfrm>
            <a:off x="0" y="5147280"/>
            <a:ext cx="10077840" cy="520920"/>
          </a:xfrm>
          <a:prstGeom prst="rect">
            <a:avLst/>
          </a:prstGeom>
          <a:ln>
            <a:noFill/>
          </a:ln>
        </p:spPr>
      </p:pic>
      <p:pic>
        <p:nvPicPr>
          <p:cNvPr id="90" name="Imagem 89"/>
          <p:cNvPicPr/>
          <p:nvPr/>
        </p:nvPicPr>
        <p:blipFill>
          <a:blip r:embed="rId4"/>
          <a:stretch/>
        </p:blipFill>
        <p:spPr>
          <a:xfrm>
            <a:off x="9099720" y="4565160"/>
            <a:ext cx="978120" cy="548640"/>
          </a:xfrm>
          <a:prstGeom prst="rect">
            <a:avLst/>
          </a:prstGeom>
          <a:ln>
            <a:noFill/>
          </a:ln>
        </p:spPr>
      </p:pic>
      <p:pic>
        <p:nvPicPr>
          <p:cNvPr id="91" name="Imagem 90"/>
          <p:cNvPicPr/>
          <p:nvPr/>
        </p:nvPicPr>
        <p:blipFill>
          <a:blip r:embed="rId5"/>
          <a:stretch/>
        </p:blipFill>
        <p:spPr>
          <a:xfrm>
            <a:off x="38520" y="42120"/>
            <a:ext cx="1752120" cy="1076760"/>
          </a:xfrm>
          <a:prstGeom prst="rect">
            <a:avLst/>
          </a:prstGeom>
          <a:ln>
            <a:noFill/>
          </a:ln>
        </p:spPr>
      </p:pic>
      <p:sp>
        <p:nvSpPr>
          <p:cNvPr id="92" name="CustomShape 2"/>
          <p:cNvSpPr/>
          <p:nvPr/>
        </p:nvSpPr>
        <p:spPr>
          <a:xfrm>
            <a:off x="3229897" y="181270"/>
            <a:ext cx="2812146" cy="110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FFFFFF"/>
                </a:solidFill>
                <a:latin typeface="Microsoft Himalaya"/>
                <a:ea typeface="DejaVu Sans"/>
              </a:rPr>
              <a:t>Emissor de NFS-e</a:t>
            </a:r>
            <a:endParaRPr lang="pt-BR" sz="4000" b="0" strike="noStrike" spc="-1" dirty="0">
              <a:latin typeface="Arial"/>
            </a:endParaRPr>
          </a:p>
        </p:txBody>
      </p:sp>
      <p:sp>
        <p:nvSpPr>
          <p:cNvPr id="93" name="CustomShape 3"/>
          <p:cNvSpPr/>
          <p:nvPr/>
        </p:nvSpPr>
        <p:spPr>
          <a:xfrm>
            <a:off x="213120" y="1263600"/>
            <a:ext cx="9620280"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p:txBody>
      </p:sp>
      <p:pic>
        <p:nvPicPr>
          <p:cNvPr id="2" name="Imagem 1">
            <a:extLst>
              <a:ext uri="{FF2B5EF4-FFF2-40B4-BE49-F238E27FC236}">
                <a16:creationId xmlns:a16="http://schemas.microsoft.com/office/drawing/2014/main" id="{8AFA3CF0-DAC8-43D8-B0BE-EF3706FA96DB}"/>
              </a:ext>
            </a:extLst>
          </p:cNvPr>
          <p:cNvPicPr>
            <a:picLocks noChangeAspect="1"/>
          </p:cNvPicPr>
          <p:nvPr/>
        </p:nvPicPr>
        <p:blipFill>
          <a:blip r:embed="rId6"/>
          <a:stretch>
            <a:fillRect/>
          </a:stretch>
        </p:blipFill>
        <p:spPr>
          <a:xfrm>
            <a:off x="604167" y="1048336"/>
            <a:ext cx="8495193" cy="4014360"/>
          </a:xfrm>
          <a:prstGeom prst="rect">
            <a:avLst/>
          </a:prstGeom>
        </p:spPr>
      </p:pic>
    </p:spTree>
    <p:extLst>
      <p:ext uri="{BB962C8B-B14F-4D97-AF65-F5344CB8AC3E}">
        <p14:creationId xmlns:p14="http://schemas.microsoft.com/office/powerpoint/2010/main" val="8667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p:cNvPicPr/>
          <p:nvPr/>
        </p:nvPicPr>
        <p:blipFill>
          <a:blip r:embed="rId2"/>
          <a:stretch/>
        </p:blipFill>
        <p:spPr>
          <a:xfrm>
            <a:off x="0" y="0"/>
            <a:ext cx="10078200" cy="5668200"/>
          </a:xfrm>
          <a:prstGeom prst="rect">
            <a:avLst/>
          </a:prstGeom>
          <a:ln>
            <a:noFill/>
          </a:ln>
        </p:spPr>
      </p:pic>
      <p:sp>
        <p:nvSpPr>
          <p:cNvPr id="88"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9" name="Imagem 88"/>
          <p:cNvPicPr/>
          <p:nvPr/>
        </p:nvPicPr>
        <p:blipFill>
          <a:blip r:embed="rId3"/>
          <a:stretch/>
        </p:blipFill>
        <p:spPr>
          <a:xfrm>
            <a:off x="0" y="5147280"/>
            <a:ext cx="10077840" cy="520920"/>
          </a:xfrm>
          <a:prstGeom prst="rect">
            <a:avLst/>
          </a:prstGeom>
          <a:ln>
            <a:noFill/>
          </a:ln>
        </p:spPr>
      </p:pic>
      <p:pic>
        <p:nvPicPr>
          <p:cNvPr id="90" name="Imagem 89"/>
          <p:cNvPicPr/>
          <p:nvPr/>
        </p:nvPicPr>
        <p:blipFill>
          <a:blip r:embed="rId4"/>
          <a:stretch/>
        </p:blipFill>
        <p:spPr>
          <a:xfrm>
            <a:off x="9099720" y="4565160"/>
            <a:ext cx="978120" cy="548640"/>
          </a:xfrm>
          <a:prstGeom prst="rect">
            <a:avLst/>
          </a:prstGeom>
          <a:ln>
            <a:noFill/>
          </a:ln>
        </p:spPr>
      </p:pic>
      <p:pic>
        <p:nvPicPr>
          <p:cNvPr id="91" name="Imagem 90"/>
          <p:cNvPicPr/>
          <p:nvPr/>
        </p:nvPicPr>
        <p:blipFill>
          <a:blip r:embed="rId5"/>
          <a:stretch/>
        </p:blipFill>
        <p:spPr>
          <a:xfrm>
            <a:off x="38520" y="42120"/>
            <a:ext cx="1752120" cy="1076760"/>
          </a:xfrm>
          <a:prstGeom prst="rect">
            <a:avLst/>
          </a:prstGeom>
          <a:ln>
            <a:noFill/>
          </a:ln>
        </p:spPr>
      </p:pic>
      <p:sp>
        <p:nvSpPr>
          <p:cNvPr id="92" name="CustomShape 2"/>
          <p:cNvSpPr/>
          <p:nvPr/>
        </p:nvSpPr>
        <p:spPr>
          <a:xfrm>
            <a:off x="3207774" y="404640"/>
            <a:ext cx="2812146" cy="110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FFFFFF"/>
                </a:solidFill>
                <a:latin typeface="Microsoft Himalaya"/>
                <a:ea typeface="DejaVu Sans"/>
              </a:rPr>
              <a:t>Emissor de NFS-e</a:t>
            </a:r>
            <a:endParaRPr lang="pt-BR" sz="4000" b="0" strike="noStrike" spc="-1" dirty="0">
              <a:latin typeface="Arial"/>
            </a:endParaRPr>
          </a:p>
        </p:txBody>
      </p:sp>
      <p:sp>
        <p:nvSpPr>
          <p:cNvPr id="93" name="CustomShape 3"/>
          <p:cNvSpPr/>
          <p:nvPr/>
        </p:nvSpPr>
        <p:spPr>
          <a:xfrm>
            <a:off x="213120" y="1263600"/>
            <a:ext cx="9620280"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p:txBody>
      </p:sp>
      <p:pic>
        <p:nvPicPr>
          <p:cNvPr id="3" name="Imagem 2">
            <a:extLst>
              <a:ext uri="{FF2B5EF4-FFF2-40B4-BE49-F238E27FC236}">
                <a16:creationId xmlns:a16="http://schemas.microsoft.com/office/drawing/2014/main" id="{2EE3ED93-1284-40E0-A909-538C7B8BA9C7}"/>
              </a:ext>
            </a:extLst>
          </p:cNvPr>
          <p:cNvPicPr>
            <a:picLocks noChangeAspect="1"/>
          </p:cNvPicPr>
          <p:nvPr/>
        </p:nvPicPr>
        <p:blipFill>
          <a:blip r:embed="rId6"/>
          <a:stretch>
            <a:fillRect/>
          </a:stretch>
        </p:blipFill>
        <p:spPr>
          <a:xfrm>
            <a:off x="38520" y="1509479"/>
            <a:ext cx="10080625" cy="2192365"/>
          </a:xfrm>
          <a:prstGeom prst="rect">
            <a:avLst/>
          </a:prstGeom>
        </p:spPr>
      </p:pic>
    </p:spTree>
    <p:extLst>
      <p:ext uri="{BB962C8B-B14F-4D97-AF65-F5344CB8AC3E}">
        <p14:creationId xmlns:p14="http://schemas.microsoft.com/office/powerpoint/2010/main" val="40715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p:cNvPicPr/>
          <p:nvPr/>
        </p:nvPicPr>
        <p:blipFill>
          <a:blip r:embed="rId2"/>
          <a:stretch/>
        </p:blipFill>
        <p:spPr>
          <a:xfrm>
            <a:off x="0" y="0"/>
            <a:ext cx="10078200" cy="5668200"/>
          </a:xfrm>
          <a:prstGeom prst="rect">
            <a:avLst/>
          </a:prstGeom>
          <a:ln>
            <a:noFill/>
          </a:ln>
        </p:spPr>
      </p:pic>
      <p:sp>
        <p:nvSpPr>
          <p:cNvPr id="88"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9" name="Imagem 88"/>
          <p:cNvPicPr/>
          <p:nvPr/>
        </p:nvPicPr>
        <p:blipFill>
          <a:blip r:embed="rId3"/>
          <a:stretch/>
        </p:blipFill>
        <p:spPr>
          <a:xfrm>
            <a:off x="0" y="5147280"/>
            <a:ext cx="10077840" cy="520920"/>
          </a:xfrm>
          <a:prstGeom prst="rect">
            <a:avLst/>
          </a:prstGeom>
          <a:ln>
            <a:noFill/>
          </a:ln>
        </p:spPr>
      </p:pic>
      <p:pic>
        <p:nvPicPr>
          <p:cNvPr id="90" name="Imagem 89"/>
          <p:cNvPicPr/>
          <p:nvPr/>
        </p:nvPicPr>
        <p:blipFill>
          <a:blip r:embed="rId4"/>
          <a:stretch/>
        </p:blipFill>
        <p:spPr>
          <a:xfrm>
            <a:off x="9099720" y="4565160"/>
            <a:ext cx="978120" cy="548640"/>
          </a:xfrm>
          <a:prstGeom prst="rect">
            <a:avLst/>
          </a:prstGeom>
          <a:ln>
            <a:noFill/>
          </a:ln>
        </p:spPr>
      </p:pic>
      <p:pic>
        <p:nvPicPr>
          <p:cNvPr id="91" name="Imagem 90"/>
          <p:cNvPicPr/>
          <p:nvPr/>
        </p:nvPicPr>
        <p:blipFill>
          <a:blip r:embed="rId5"/>
          <a:stretch/>
        </p:blipFill>
        <p:spPr>
          <a:xfrm>
            <a:off x="38520" y="42120"/>
            <a:ext cx="1752120" cy="1076760"/>
          </a:xfrm>
          <a:prstGeom prst="rect">
            <a:avLst/>
          </a:prstGeom>
          <a:ln>
            <a:noFill/>
          </a:ln>
        </p:spPr>
      </p:pic>
      <p:sp>
        <p:nvSpPr>
          <p:cNvPr id="92" name="CustomShape 2"/>
          <p:cNvSpPr/>
          <p:nvPr/>
        </p:nvSpPr>
        <p:spPr>
          <a:xfrm>
            <a:off x="3428754" y="222790"/>
            <a:ext cx="2812146" cy="63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err="1">
                <a:solidFill>
                  <a:srgbClr val="FFFFFF"/>
                </a:solidFill>
                <a:latin typeface="Microsoft Himalaya"/>
                <a:ea typeface="DejaVu Sans"/>
              </a:rPr>
              <a:t>ISS.Net</a:t>
            </a:r>
            <a:r>
              <a:rPr lang="pt-BR" sz="4000" b="0" strike="noStrike" spc="-1" dirty="0">
                <a:solidFill>
                  <a:srgbClr val="FFFFFF"/>
                </a:solidFill>
                <a:latin typeface="Microsoft Himalaya"/>
                <a:ea typeface="DejaVu Sans"/>
              </a:rPr>
              <a:t> Online </a:t>
            </a:r>
            <a:endParaRPr lang="pt-BR" sz="4000" b="0" strike="noStrike" spc="-1" dirty="0">
              <a:latin typeface="Arial"/>
            </a:endParaRPr>
          </a:p>
        </p:txBody>
      </p:sp>
      <p:sp>
        <p:nvSpPr>
          <p:cNvPr id="93" name="CustomShape 3"/>
          <p:cNvSpPr/>
          <p:nvPr/>
        </p:nvSpPr>
        <p:spPr>
          <a:xfrm>
            <a:off x="213120" y="1263600"/>
            <a:ext cx="9620280"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p:txBody>
      </p:sp>
      <p:pic>
        <p:nvPicPr>
          <p:cNvPr id="2" name="Imagem 1">
            <a:extLst>
              <a:ext uri="{FF2B5EF4-FFF2-40B4-BE49-F238E27FC236}">
                <a16:creationId xmlns:a16="http://schemas.microsoft.com/office/drawing/2014/main" id="{E5562996-ED69-4B2B-8268-F70EFA2F5E08}"/>
              </a:ext>
            </a:extLst>
          </p:cNvPr>
          <p:cNvPicPr>
            <a:picLocks noChangeAspect="1"/>
          </p:cNvPicPr>
          <p:nvPr/>
        </p:nvPicPr>
        <p:blipFill>
          <a:blip r:embed="rId6"/>
          <a:stretch>
            <a:fillRect/>
          </a:stretch>
        </p:blipFill>
        <p:spPr>
          <a:xfrm>
            <a:off x="680368" y="1111560"/>
            <a:ext cx="8174552" cy="3891000"/>
          </a:xfrm>
          <a:prstGeom prst="rect">
            <a:avLst/>
          </a:prstGeom>
        </p:spPr>
      </p:pic>
    </p:spTree>
    <p:extLst>
      <p:ext uri="{BB962C8B-B14F-4D97-AF65-F5344CB8AC3E}">
        <p14:creationId xmlns:p14="http://schemas.microsoft.com/office/powerpoint/2010/main" val="1685482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p:cNvPicPr/>
          <p:nvPr/>
        </p:nvPicPr>
        <p:blipFill>
          <a:blip r:embed="rId2"/>
          <a:stretch/>
        </p:blipFill>
        <p:spPr>
          <a:xfrm>
            <a:off x="0" y="0"/>
            <a:ext cx="10078200" cy="5668200"/>
          </a:xfrm>
          <a:prstGeom prst="rect">
            <a:avLst/>
          </a:prstGeom>
          <a:ln>
            <a:noFill/>
          </a:ln>
        </p:spPr>
      </p:pic>
      <p:sp>
        <p:nvSpPr>
          <p:cNvPr id="88"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9" name="Imagem 88"/>
          <p:cNvPicPr/>
          <p:nvPr/>
        </p:nvPicPr>
        <p:blipFill>
          <a:blip r:embed="rId3"/>
          <a:stretch/>
        </p:blipFill>
        <p:spPr>
          <a:xfrm>
            <a:off x="0" y="5147280"/>
            <a:ext cx="10077840" cy="520920"/>
          </a:xfrm>
          <a:prstGeom prst="rect">
            <a:avLst/>
          </a:prstGeom>
          <a:ln>
            <a:noFill/>
          </a:ln>
        </p:spPr>
      </p:pic>
      <p:pic>
        <p:nvPicPr>
          <p:cNvPr id="90" name="Imagem 89"/>
          <p:cNvPicPr/>
          <p:nvPr/>
        </p:nvPicPr>
        <p:blipFill>
          <a:blip r:embed="rId4"/>
          <a:stretch/>
        </p:blipFill>
        <p:spPr>
          <a:xfrm>
            <a:off x="9099720" y="4565160"/>
            <a:ext cx="978120" cy="548640"/>
          </a:xfrm>
          <a:prstGeom prst="rect">
            <a:avLst/>
          </a:prstGeom>
          <a:ln>
            <a:noFill/>
          </a:ln>
        </p:spPr>
      </p:pic>
      <p:pic>
        <p:nvPicPr>
          <p:cNvPr id="91" name="Imagem 90"/>
          <p:cNvPicPr/>
          <p:nvPr/>
        </p:nvPicPr>
        <p:blipFill>
          <a:blip r:embed="rId5"/>
          <a:stretch/>
        </p:blipFill>
        <p:spPr>
          <a:xfrm>
            <a:off x="38520" y="42120"/>
            <a:ext cx="1752120" cy="1076760"/>
          </a:xfrm>
          <a:prstGeom prst="rect">
            <a:avLst/>
          </a:prstGeom>
          <a:ln>
            <a:noFill/>
          </a:ln>
        </p:spPr>
      </p:pic>
      <p:sp>
        <p:nvSpPr>
          <p:cNvPr id="92" name="CustomShape 2"/>
          <p:cNvSpPr/>
          <p:nvPr/>
        </p:nvSpPr>
        <p:spPr>
          <a:xfrm>
            <a:off x="3230634" y="267300"/>
            <a:ext cx="2812146" cy="110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err="1">
                <a:solidFill>
                  <a:srgbClr val="FFFFFF"/>
                </a:solidFill>
                <a:latin typeface="Microsoft Himalaya"/>
                <a:ea typeface="DejaVu Sans"/>
              </a:rPr>
              <a:t>ISS.Net</a:t>
            </a:r>
            <a:r>
              <a:rPr lang="pt-BR" sz="4000" b="0" strike="noStrike" spc="-1" dirty="0">
                <a:solidFill>
                  <a:srgbClr val="FFFFFF"/>
                </a:solidFill>
                <a:latin typeface="Microsoft Himalaya"/>
                <a:ea typeface="DejaVu Sans"/>
              </a:rPr>
              <a:t> Online</a:t>
            </a:r>
            <a:endParaRPr lang="pt-BR" sz="4000" b="0" strike="noStrike" spc="-1" dirty="0">
              <a:latin typeface="Arial"/>
            </a:endParaRPr>
          </a:p>
        </p:txBody>
      </p:sp>
      <p:sp>
        <p:nvSpPr>
          <p:cNvPr id="93" name="CustomShape 3"/>
          <p:cNvSpPr/>
          <p:nvPr/>
        </p:nvSpPr>
        <p:spPr>
          <a:xfrm>
            <a:off x="213120" y="1263600"/>
            <a:ext cx="9620280"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p:txBody>
      </p:sp>
      <p:pic>
        <p:nvPicPr>
          <p:cNvPr id="2" name="Imagem 1">
            <a:extLst>
              <a:ext uri="{FF2B5EF4-FFF2-40B4-BE49-F238E27FC236}">
                <a16:creationId xmlns:a16="http://schemas.microsoft.com/office/drawing/2014/main" id="{888FD20B-A591-4261-A4CB-90A7DB916945}"/>
              </a:ext>
            </a:extLst>
          </p:cNvPr>
          <p:cNvPicPr>
            <a:picLocks noChangeAspect="1"/>
          </p:cNvPicPr>
          <p:nvPr/>
        </p:nvPicPr>
        <p:blipFill>
          <a:blip r:embed="rId6"/>
          <a:stretch>
            <a:fillRect/>
          </a:stretch>
        </p:blipFill>
        <p:spPr>
          <a:xfrm>
            <a:off x="1130178" y="1263600"/>
            <a:ext cx="7817484" cy="3264668"/>
          </a:xfrm>
          <a:prstGeom prst="rect">
            <a:avLst/>
          </a:prstGeom>
        </p:spPr>
      </p:pic>
    </p:spTree>
    <p:extLst>
      <p:ext uri="{BB962C8B-B14F-4D97-AF65-F5344CB8AC3E}">
        <p14:creationId xmlns:p14="http://schemas.microsoft.com/office/powerpoint/2010/main" val="1186391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0E9"/>
        </a:solidFill>
        <a:effectLst/>
      </p:bgPr>
    </p:bg>
    <p:spTree>
      <p:nvGrpSpPr>
        <p:cNvPr id="1" name=""/>
        <p:cNvGrpSpPr/>
        <p:nvPr/>
      </p:nvGrpSpPr>
      <p:grpSpPr>
        <a:xfrm>
          <a:off x="0" y="0"/>
          <a:ext cx="0" cy="0"/>
          <a:chOff x="0" y="0"/>
          <a:chExt cx="0" cy="0"/>
        </a:xfrm>
      </p:grpSpPr>
      <p:sp>
        <p:nvSpPr>
          <p:cNvPr id="42"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43" name="Imagem 42"/>
          <p:cNvPicPr/>
          <p:nvPr/>
        </p:nvPicPr>
        <p:blipFill>
          <a:blip r:embed="rId2"/>
          <a:stretch/>
        </p:blipFill>
        <p:spPr>
          <a:xfrm>
            <a:off x="0" y="5147280"/>
            <a:ext cx="10077840" cy="520920"/>
          </a:xfrm>
          <a:prstGeom prst="rect">
            <a:avLst/>
          </a:prstGeom>
          <a:ln>
            <a:noFill/>
          </a:ln>
        </p:spPr>
      </p:pic>
      <p:pic>
        <p:nvPicPr>
          <p:cNvPr id="9" name="Imagem 8">
            <a:extLst>
              <a:ext uri="{FF2B5EF4-FFF2-40B4-BE49-F238E27FC236}">
                <a16:creationId xmlns:a16="http://schemas.microsoft.com/office/drawing/2014/main" id="{0F58FA3E-9C70-4DC9-911C-DF8D21F36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201" y="51917"/>
            <a:ext cx="5051438" cy="509536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p:cNvPicPr/>
          <p:nvPr/>
        </p:nvPicPr>
        <p:blipFill>
          <a:blip r:embed="rId2"/>
          <a:stretch/>
        </p:blipFill>
        <p:spPr>
          <a:xfrm>
            <a:off x="0" y="0"/>
            <a:ext cx="10078200" cy="5668200"/>
          </a:xfrm>
          <a:prstGeom prst="rect">
            <a:avLst/>
          </a:prstGeom>
          <a:ln>
            <a:noFill/>
          </a:ln>
        </p:spPr>
      </p:pic>
      <p:sp>
        <p:nvSpPr>
          <p:cNvPr id="88"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9" name="Imagem 88"/>
          <p:cNvPicPr/>
          <p:nvPr/>
        </p:nvPicPr>
        <p:blipFill>
          <a:blip r:embed="rId3"/>
          <a:stretch/>
        </p:blipFill>
        <p:spPr>
          <a:xfrm>
            <a:off x="0" y="5147280"/>
            <a:ext cx="10077840" cy="520920"/>
          </a:xfrm>
          <a:prstGeom prst="rect">
            <a:avLst/>
          </a:prstGeom>
          <a:ln>
            <a:noFill/>
          </a:ln>
        </p:spPr>
      </p:pic>
      <p:pic>
        <p:nvPicPr>
          <p:cNvPr id="90" name="Imagem 89"/>
          <p:cNvPicPr/>
          <p:nvPr/>
        </p:nvPicPr>
        <p:blipFill>
          <a:blip r:embed="rId4"/>
          <a:stretch/>
        </p:blipFill>
        <p:spPr>
          <a:xfrm>
            <a:off x="9099720" y="4565160"/>
            <a:ext cx="978120" cy="548640"/>
          </a:xfrm>
          <a:prstGeom prst="rect">
            <a:avLst/>
          </a:prstGeom>
          <a:ln>
            <a:noFill/>
          </a:ln>
        </p:spPr>
      </p:pic>
      <p:pic>
        <p:nvPicPr>
          <p:cNvPr id="91" name="Imagem 90"/>
          <p:cNvPicPr/>
          <p:nvPr/>
        </p:nvPicPr>
        <p:blipFill>
          <a:blip r:embed="rId5"/>
          <a:stretch/>
        </p:blipFill>
        <p:spPr>
          <a:xfrm>
            <a:off x="38520" y="42120"/>
            <a:ext cx="1752120" cy="1076760"/>
          </a:xfrm>
          <a:prstGeom prst="rect">
            <a:avLst/>
          </a:prstGeom>
          <a:ln>
            <a:noFill/>
          </a:ln>
        </p:spPr>
      </p:pic>
      <p:sp>
        <p:nvSpPr>
          <p:cNvPr id="92" name="CustomShape 2"/>
          <p:cNvSpPr/>
          <p:nvPr/>
        </p:nvSpPr>
        <p:spPr>
          <a:xfrm>
            <a:off x="4175319" y="404640"/>
            <a:ext cx="1729986" cy="71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FFFFFF"/>
                </a:solidFill>
                <a:latin typeface="Microsoft Himalaya"/>
                <a:ea typeface="DejaVu Sans"/>
              </a:rPr>
              <a:t>Manager</a:t>
            </a:r>
            <a:endParaRPr lang="pt-BR" sz="4000" b="0" strike="noStrike" spc="-1" dirty="0">
              <a:latin typeface="Arial"/>
            </a:endParaRPr>
          </a:p>
        </p:txBody>
      </p:sp>
      <p:sp>
        <p:nvSpPr>
          <p:cNvPr id="93" name="CustomShape 3"/>
          <p:cNvSpPr/>
          <p:nvPr/>
        </p:nvSpPr>
        <p:spPr>
          <a:xfrm>
            <a:off x="213120" y="1263600"/>
            <a:ext cx="9620280"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p:txBody>
      </p:sp>
      <p:pic>
        <p:nvPicPr>
          <p:cNvPr id="2" name="Imagem 1">
            <a:extLst>
              <a:ext uri="{FF2B5EF4-FFF2-40B4-BE49-F238E27FC236}">
                <a16:creationId xmlns:a16="http://schemas.microsoft.com/office/drawing/2014/main" id="{E2AAE4A7-3DA2-4461-B247-8BBB7B1607C3}"/>
              </a:ext>
            </a:extLst>
          </p:cNvPr>
          <p:cNvPicPr>
            <a:picLocks noChangeAspect="1"/>
          </p:cNvPicPr>
          <p:nvPr/>
        </p:nvPicPr>
        <p:blipFill>
          <a:blip r:embed="rId6"/>
          <a:stretch>
            <a:fillRect/>
          </a:stretch>
        </p:blipFill>
        <p:spPr>
          <a:xfrm>
            <a:off x="1065420" y="1353215"/>
            <a:ext cx="7947000" cy="3272576"/>
          </a:xfrm>
          <a:prstGeom prst="rect">
            <a:avLst/>
          </a:prstGeom>
        </p:spPr>
      </p:pic>
    </p:spTree>
    <p:extLst>
      <p:ext uri="{BB962C8B-B14F-4D97-AF65-F5344CB8AC3E}">
        <p14:creationId xmlns:p14="http://schemas.microsoft.com/office/powerpoint/2010/main" val="1140455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m 86"/>
          <p:cNvPicPr/>
          <p:nvPr/>
        </p:nvPicPr>
        <p:blipFill>
          <a:blip r:embed="rId2"/>
          <a:stretch/>
        </p:blipFill>
        <p:spPr>
          <a:xfrm>
            <a:off x="0" y="0"/>
            <a:ext cx="10078200" cy="5668200"/>
          </a:xfrm>
          <a:prstGeom prst="rect">
            <a:avLst/>
          </a:prstGeom>
          <a:ln>
            <a:noFill/>
          </a:ln>
        </p:spPr>
      </p:pic>
      <p:sp>
        <p:nvSpPr>
          <p:cNvPr id="88"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9" name="Imagem 88"/>
          <p:cNvPicPr/>
          <p:nvPr/>
        </p:nvPicPr>
        <p:blipFill>
          <a:blip r:embed="rId3"/>
          <a:stretch/>
        </p:blipFill>
        <p:spPr>
          <a:xfrm>
            <a:off x="0" y="5147280"/>
            <a:ext cx="10077840" cy="520920"/>
          </a:xfrm>
          <a:prstGeom prst="rect">
            <a:avLst/>
          </a:prstGeom>
          <a:ln>
            <a:noFill/>
          </a:ln>
        </p:spPr>
      </p:pic>
      <p:pic>
        <p:nvPicPr>
          <p:cNvPr id="90" name="Imagem 89"/>
          <p:cNvPicPr/>
          <p:nvPr/>
        </p:nvPicPr>
        <p:blipFill>
          <a:blip r:embed="rId4"/>
          <a:stretch/>
        </p:blipFill>
        <p:spPr>
          <a:xfrm>
            <a:off x="9099720" y="4565160"/>
            <a:ext cx="978120" cy="548640"/>
          </a:xfrm>
          <a:prstGeom prst="rect">
            <a:avLst/>
          </a:prstGeom>
          <a:ln>
            <a:noFill/>
          </a:ln>
        </p:spPr>
      </p:pic>
      <p:pic>
        <p:nvPicPr>
          <p:cNvPr id="91" name="Imagem 90"/>
          <p:cNvPicPr/>
          <p:nvPr/>
        </p:nvPicPr>
        <p:blipFill>
          <a:blip r:embed="rId5"/>
          <a:stretch/>
        </p:blipFill>
        <p:spPr>
          <a:xfrm>
            <a:off x="38520" y="42120"/>
            <a:ext cx="1752120" cy="1076760"/>
          </a:xfrm>
          <a:prstGeom prst="rect">
            <a:avLst/>
          </a:prstGeom>
          <a:ln>
            <a:noFill/>
          </a:ln>
        </p:spPr>
      </p:pic>
      <p:sp>
        <p:nvSpPr>
          <p:cNvPr id="92" name="CustomShape 2"/>
          <p:cNvSpPr/>
          <p:nvPr/>
        </p:nvSpPr>
        <p:spPr>
          <a:xfrm>
            <a:off x="4190559" y="297960"/>
            <a:ext cx="1699506" cy="71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FFFFFF"/>
                </a:solidFill>
                <a:latin typeface="Microsoft Himalaya"/>
                <a:ea typeface="DejaVu Sans"/>
              </a:rPr>
              <a:t>Manager</a:t>
            </a:r>
            <a:endParaRPr lang="pt-BR" sz="4000" b="0" strike="noStrike" spc="-1" dirty="0">
              <a:latin typeface="Arial"/>
            </a:endParaRPr>
          </a:p>
        </p:txBody>
      </p:sp>
      <p:sp>
        <p:nvSpPr>
          <p:cNvPr id="93" name="CustomShape 3"/>
          <p:cNvSpPr/>
          <p:nvPr/>
        </p:nvSpPr>
        <p:spPr>
          <a:xfrm>
            <a:off x="213120" y="1263600"/>
            <a:ext cx="9620280" cy="40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buFont typeface="Wingdings" panose="05000000000000000000" pitchFamily="2" charset="2"/>
              <a:buChar char="ü"/>
            </a:pPr>
            <a:endParaRPr lang="pt-BR" sz="1600" b="0" strike="noStrike" spc="-1" dirty="0">
              <a:solidFill>
                <a:schemeClr val="bg1"/>
              </a:solidFill>
              <a:latin typeface="Arial"/>
            </a:endParaRPr>
          </a:p>
        </p:txBody>
      </p:sp>
      <p:pic>
        <p:nvPicPr>
          <p:cNvPr id="2" name="Imagem 1">
            <a:extLst>
              <a:ext uri="{FF2B5EF4-FFF2-40B4-BE49-F238E27FC236}">
                <a16:creationId xmlns:a16="http://schemas.microsoft.com/office/drawing/2014/main" id="{1536B5DD-0F3D-4062-862D-ED0102F80502}"/>
              </a:ext>
            </a:extLst>
          </p:cNvPr>
          <p:cNvPicPr>
            <a:picLocks noChangeAspect="1"/>
          </p:cNvPicPr>
          <p:nvPr/>
        </p:nvPicPr>
        <p:blipFill>
          <a:blip r:embed="rId6"/>
          <a:stretch>
            <a:fillRect/>
          </a:stretch>
        </p:blipFill>
        <p:spPr>
          <a:xfrm>
            <a:off x="914580" y="1251707"/>
            <a:ext cx="8391504" cy="3601993"/>
          </a:xfrm>
          <a:prstGeom prst="rect">
            <a:avLst/>
          </a:prstGeom>
        </p:spPr>
      </p:pic>
    </p:spTree>
    <p:extLst>
      <p:ext uri="{BB962C8B-B14F-4D97-AF65-F5344CB8AC3E}">
        <p14:creationId xmlns:p14="http://schemas.microsoft.com/office/powerpoint/2010/main" val="66635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stomShape 2"/>
          <p:cNvSpPr/>
          <p:nvPr/>
        </p:nvSpPr>
        <p:spPr>
          <a:xfrm>
            <a:off x="557361" y="2101320"/>
            <a:ext cx="9069840" cy="944640"/>
          </a:xfrm>
          <a:prstGeom prst="rect">
            <a:avLst/>
          </a:prstGeom>
          <a:noFill/>
          <a:ln>
            <a:noFill/>
          </a:ln>
        </p:spPr>
        <p:style>
          <a:lnRef idx="0">
            <a:scrgbClr r="0" g="0" b="0"/>
          </a:lnRef>
          <a:fillRef idx="0">
            <a:scrgbClr r="0" g="0" b="0"/>
          </a:fillRef>
          <a:effectRef idx="0">
            <a:scrgbClr r="0" g="0" b="0"/>
          </a:effectRef>
          <a:fontRef idx="minor"/>
        </p:style>
      </p:sp>
      <p:pic>
        <p:nvPicPr>
          <p:cNvPr id="52" name="Imagem 51"/>
          <p:cNvPicPr/>
          <p:nvPr/>
        </p:nvPicPr>
        <p:blipFill>
          <a:blip r:embed="rId2"/>
          <a:stretch/>
        </p:blipFill>
        <p:spPr>
          <a:xfrm>
            <a:off x="0" y="5147280"/>
            <a:ext cx="10077840" cy="520920"/>
          </a:xfrm>
          <a:prstGeom prst="rect">
            <a:avLst/>
          </a:prstGeom>
          <a:ln>
            <a:noFill/>
          </a:ln>
        </p:spPr>
      </p:pic>
      <p:sp>
        <p:nvSpPr>
          <p:cNvPr id="2" name="Retângulo 1">
            <a:extLst>
              <a:ext uri="{FF2B5EF4-FFF2-40B4-BE49-F238E27FC236}">
                <a16:creationId xmlns:a16="http://schemas.microsoft.com/office/drawing/2014/main" id="{D71D205E-026B-4F4B-B5EB-639BDF355EC8}"/>
              </a:ext>
            </a:extLst>
          </p:cNvPr>
          <p:cNvSpPr/>
          <p:nvPr/>
        </p:nvSpPr>
        <p:spPr>
          <a:xfrm>
            <a:off x="2574660" y="710455"/>
            <a:ext cx="5630831" cy="3207032"/>
          </a:xfrm>
          <a:prstGeom prst="rect">
            <a:avLst/>
          </a:prstGeom>
        </p:spPr>
        <p:txBody>
          <a:bodyPr wrap="square">
            <a:spAutoFit/>
          </a:bodyPr>
          <a:lstStyle/>
          <a:p>
            <a:pPr marL="285750" indent="-285750">
              <a:lnSpc>
                <a:spcPct val="115000"/>
              </a:lnSpc>
              <a:buFont typeface="Arial" panose="020B0604020202020204" pitchFamily="34" charset="0"/>
              <a:buChar char="•"/>
            </a:pPr>
            <a:r>
              <a:rPr lang="pt-BR" sz="1600" spc="-1" dirty="0">
                <a:solidFill>
                  <a:schemeClr val="accent3">
                    <a:lumMod val="75000"/>
                  </a:schemeClr>
                </a:solidFill>
                <a:latin typeface="Microsoft Himalaya"/>
              </a:rPr>
              <a:t>Tenho 36 anos</a:t>
            </a:r>
          </a:p>
          <a:p>
            <a:pPr marL="285750" indent="-285750">
              <a:lnSpc>
                <a:spcPct val="115000"/>
              </a:lnSpc>
              <a:buFont typeface="Arial" panose="020B0604020202020204" pitchFamily="34" charset="0"/>
              <a:buChar char="•"/>
            </a:pPr>
            <a:r>
              <a:rPr lang="pt-BR" sz="1600" spc="-1" dirty="0">
                <a:solidFill>
                  <a:schemeClr val="accent3">
                    <a:lumMod val="75000"/>
                  </a:schemeClr>
                </a:solidFill>
                <a:latin typeface="Microsoft Himalaya"/>
              </a:rPr>
              <a:t>Casada</a:t>
            </a:r>
          </a:p>
          <a:p>
            <a:pPr marL="285750" indent="-285750">
              <a:lnSpc>
                <a:spcPct val="115000"/>
              </a:lnSpc>
              <a:buFont typeface="Arial" panose="020B0604020202020204" pitchFamily="34" charset="0"/>
              <a:buChar char="•"/>
            </a:pPr>
            <a:r>
              <a:rPr lang="pt-BR" sz="1600" spc="-1" dirty="0">
                <a:solidFill>
                  <a:schemeClr val="accent3">
                    <a:lumMod val="75000"/>
                  </a:schemeClr>
                </a:solidFill>
                <a:latin typeface="Microsoft Himalaya"/>
              </a:rPr>
              <a:t>Tenho 4 filhos  (3 adolescentes) </a:t>
            </a:r>
          </a:p>
          <a:p>
            <a:pPr marL="285750" indent="-285750">
              <a:lnSpc>
                <a:spcPct val="115000"/>
              </a:lnSpc>
              <a:buFont typeface="Arial" panose="020B0604020202020204" pitchFamily="34" charset="0"/>
              <a:buChar char="•"/>
            </a:pPr>
            <a:r>
              <a:rPr lang="pt-BR" sz="1600" spc="-1" dirty="0">
                <a:solidFill>
                  <a:schemeClr val="accent3">
                    <a:lumMod val="75000"/>
                  </a:schemeClr>
                </a:solidFill>
                <a:latin typeface="Microsoft Himalaya"/>
              </a:rPr>
              <a:t>Catequista</a:t>
            </a:r>
          </a:p>
          <a:p>
            <a:pPr marL="285750" indent="-285750">
              <a:lnSpc>
                <a:spcPct val="115000"/>
              </a:lnSpc>
              <a:buFont typeface="Arial" panose="020B0604020202020204" pitchFamily="34" charset="0"/>
              <a:buChar char="•"/>
            </a:pPr>
            <a:r>
              <a:rPr lang="pt-BR" sz="1600" spc="-1" dirty="0">
                <a:solidFill>
                  <a:schemeClr val="accent3">
                    <a:lumMod val="75000"/>
                  </a:schemeClr>
                </a:solidFill>
                <a:latin typeface="Microsoft Himalaya"/>
              </a:rPr>
              <a:t>Formada em Tecnologia em Redes de Computadores – UFMS 2018</a:t>
            </a:r>
          </a:p>
          <a:p>
            <a:pPr>
              <a:lnSpc>
                <a:spcPct val="115000"/>
              </a:lnSpc>
            </a:pPr>
            <a:endParaRPr lang="pt-BR" spc="-1" dirty="0">
              <a:solidFill>
                <a:schemeClr val="accent3">
                  <a:lumMod val="75000"/>
                </a:schemeClr>
              </a:solidFill>
              <a:latin typeface="Microsoft Himalaya"/>
            </a:endParaRPr>
          </a:p>
          <a:p>
            <a:pPr>
              <a:lnSpc>
                <a:spcPct val="115000"/>
              </a:lnSpc>
            </a:pPr>
            <a:r>
              <a:rPr lang="pt-BR" sz="1400" spc="-1" dirty="0">
                <a:solidFill>
                  <a:schemeClr val="accent3">
                    <a:lumMod val="75000"/>
                  </a:schemeClr>
                </a:solidFill>
                <a:latin typeface="Microsoft Himalaya"/>
              </a:rPr>
              <a:t>Comecei na Nota </a:t>
            </a:r>
            <a:r>
              <a:rPr lang="pt-BR" sz="1400" spc="-1" dirty="0" err="1">
                <a:solidFill>
                  <a:schemeClr val="accent3">
                    <a:lumMod val="75000"/>
                  </a:schemeClr>
                </a:solidFill>
                <a:latin typeface="Microsoft Himalaya"/>
              </a:rPr>
              <a:t>Control</a:t>
            </a:r>
            <a:r>
              <a:rPr lang="pt-BR" sz="1400" spc="-1" dirty="0">
                <a:solidFill>
                  <a:schemeClr val="accent3">
                    <a:lumMod val="75000"/>
                  </a:schemeClr>
                </a:solidFill>
                <a:latin typeface="Microsoft Himalaya"/>
              </a:rPr>
              <a:t> em dezembro/2018 como Analista de Suporte ao Contribuinte. </a:t>
            </a:r>
          </a:p>
          <a:p>
            <a:pPr>
              <a:lnSpc>
                <a:spcPct val="115000"/>
              </a:lnSpc>
            </a:pPr>
            <a:r>
              <a:rPr lang="pt-BR" sz="1400" spc="-1" dirty="0">
                <a:solidFill>
                  <a:schemeClr val="accent3">
                    <a:lumMod val="75000"/>
                  </a:schemeClr>
                </a:solidFill>
                <a:latin typeface="Microsoft Himalaya"/>
              </a:rPr>
              <a:t>Em junho/2019 comecei com Analista de Suporte ao município.</a:t>
            </a:r>
          </a:p>
          <a:p>
            <a:pPr>
              <a:lnSpc>
                <a:spcPct val="115000"/>
              </a:lnSpc>
            </a:pPr>
            <a:r>
              <a:rPr lang="pt-BR" sz="1400" spc="-1" dirty="0">
                <a:solidFill>
                  <a:schemeClr val="accent3">
                    <a:lumMod val="75000"/>
                  </a:schemeClr>
                </a:solidFill>
                <a:latin typeface="Microsoft Himalaya"/>
              </a:rPr>
              <a:t>E em maio/2020 me tornei Coordenadora do Suporte ao Contribuinte.</a:t>
            </a:r>
          </a:p>
          <a:p>
            <a:pPr>
              <a:lnSpc>
                <a:spcPct val="115000"/>
              </a:lnSpc>
            </a:pPr>
            <a:r>
              <a:rPr lang="pt-BR" spc="-1" dirty="0">
                <a:solidFill>
                  <a:schemeClr val="accent3">
                    <a:lumMod val="75000"/>
                  </a:schemeClr>
                </a:solidFill>
                <a:latin typeface="Microsoft Himalaya"/>
              </a:rPr>
              <a:t>	É lá se vão os melhores 3 anos e 4 meses da minha vida profissional.</a:t>
            </a:r>
          </a:p>
          <a:p>
            <a:pPr>
              <a:lnSpc>
                <a:spcPct val="115000"/>
              </a:lnSpc>
            </a:pPr>
            <a:r>
              <a:rPr lang="pt-BR" spc="-1" dirty="0">
                <a:solidFill>
                  <a:schemeClr val="accent3">
                    <a:lumMod val="75000"/>
                  </a:schemeClr>
                </a:solidFill>
                <a:latin typeface="Microsoft Himalaya"/>
              </a:rPr>
              <a:t>	</a:t>
            </a:r>
          </a:p>
        </p:txBody>
      </p:sp>
      <p:sp>
        <p:nvSpPr>
          <p:cNvPr id="9" name="CustomShape 2">
            <a:extLst>
              <a:ext uri="{FF2B5EF4-FFF2-40B4-BE49-F238E27FC236}">
                <a16:creationId xmlns:a16="http://schemas.microsoft.com/office/drawing/2014/main" id="{0F75333B-47E8-47DA-BE26-CA2F31B9AB3C}"/>
              </a:ext>
            </a:extLst>
          </p:cNvPr>
          <p:cNvSpPr/>
          <p:nvPr/>
        </p:nvSpPr>
        <p:spPr>
          <a:xfrm>
            <a:off x="3029318" y="32598"/>
            <a:ext cx="4125926" cy="5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chemeClr val="accent3">
                    <a:lumMod val="50000"/>
                  </a:schemeClr>
                </a:solidFill>
                <a:latin typeface="Microsoft Himalaya"/>
                <a:ea typeface="DejaVu Sans"/>
              </a:rPr>
              <a:t>Gabriela da Cunha Januário</a:t>
            </a:r>
            <a:endParaRPr lang="pt-BR" sz="4000" b="0" strike="noStrike" spc="-1" dirty="0">
              <a:solidFill>
                <a:schemeClr val="accent3">
                  <a:lumMod val="50000"/>
                </a:schemeClr>
              </a:solidFill>
              <a:latin typeface="Arial"/>
            </a:endParaRPr>
          </a:p>
        </p:txBody>
      </p:sp>
      <p:pic>
        <p:nvPicPr>
          <p:cNvPr id="6" name="Imagem 5">
            <a:extLst>
              <a:ext uri="{FF2B5EF4-FFF2-40B4-BE49-F238E27FC236}">
                <a16:creationId xmlns:a16="http://schemas.microsoft.com/office/drawing/2014/main" id="{C99DF227-B790-44DC-9709-916E53CE7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85338">
            <a:off x="7155721" y="258467"/>
            <a:ext cx="1909720" cy="1432290"/>
          </a:xfrm>
          <a:prstGeom prst="rect">
            <a:avLst/>
          </a:prstGeom>
        </p:spPr>
      </p:pic>
      <p:pic>
        <p:nvPicPr>
          <p:cNvPr id="8" name="Imagem 7">
            <a:extLst>
              <a:ext uri="{FF2B5EF4-FFF2-40B4-BE49-F238E27FC236}">
                <a16:creationId xmlns:a16="http://schemas.microsoft.com/office/drawing/2014/main" id="{DBE2A027-61EC-4760-B6B7-C9C749621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94936">
            <a:off x="139738" y="3454341"/>
            <a:ext cx="2462061" cy="1384909"/>
          </a:xfrm>
          <a:prstGeom prst="rect">
            <a:avLst/>
          </a:prstGeom>
        </p:spPr>
      </p:pic>
      <p:pic>
        <p:nvPicPr>
          <p:cNvPr id="11" name="Imagem 10">
            <a:extLst>
              <a:ext uri="{FF2B5EF4-FFF2-40B4-BE49-F238E27FC236}">
                <a16:creationId xmlns:a16="http://schemas.microsoft.com/office/drawing/2014/main" id="{E0886116-7F98-405F-8BC3-EBCA3C6A2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07605">
            <a:off x="8329352" y="1048352"/>
            <a:ext cx="1683943" cy="1262957"/>
          </a:xfrm>
          <a:prstGeom prst="rect">
            <a:avLst/>
          </a:prstGeom>
        </p:spPr>
      </p:pic>
      <p:pic>
        <p:nvPicPr>
          <p:cNvPr id="13" name="Imagem 12">
            <a:extLst>
              <a:ext uri="{FF2B5EF4-FFF2-40B4-BE49-F238E27FC236}">
                <a16:creationId xmlns:a16="http://schemas.microsoft.com/office/drawing/2014/main" id="{54B28D20-FDB1-4F80-940D-6E13C133F0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84" y="41759"/>
            <a:ext cx="2468298" cy="3292247"/>
          </a:xfrm>
          <a:prstGeom prst="rect">
            <a:avLst/>
          </a:prstGeom>
        </p:spPr>
      </p:pic>
      <p:pic>
        <p:nvPicPr>
          <p:cNvPr id="15" name="Imagem 14">
            <a:extLst>
              <a:ext uri="{FF2B5EF4-FFF2-40B4-BE49-F238E27FC236}">
                <a16:creationId xmlns:a16="http://schemas.microsoft.com/office/drawing/2014/main" id="{686704AE-B3CE-4B1C-AB63-36C370A74C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5892" y="3550401"/>
            <a:ext cx="2131388" cy="1598541"/>
          </a:xfrm>
          <a:prstGeom prst="rect">
            <a:avLst/>
          </a:prstGeom>
        </p:spPr>
      </p:pic>
      <p:pic>
        <p:nvPicPr>
          <p:cNvPr id="20" name="Imagem 19">
            <a:extLst>
              <a:ext uri="{FF2B5EF4-FFF2-40B4-BE49-F238E27FC236}">
                <a16:creationId xmlns:a16="http://schemas.microsoft.com/office/drawing/2014/main" id="{3C77E4AC-8655-4C0D-A04B-2B49FF779EF6}"/>
              </a:ext>
            </a:extLst>
          </p:cNvPr>
          <p:cNvPicPr>
            <a:picLocks noChangeAspect="1"/>
          </p:cNvPicPr>
          <p:nvPr/>
        </p:nvPicPr>
        <p:blipFill>
          <a:blip r:embed="rId8"/>
          <a:stretch>
            <a:fillRect/>
          </a:stretch>
        </p:blipFill>
        <p:spPr>
          <a:xfrm>
            <a:off x="4920523" y="1439736"/>
            <a:ext cx="236793" cy="240761"/>
          </a:xfrm>
          <a:prstGeom prst="rect">
            <a:avLst/>
          </a:prstGeom>
        </p:spPr>
      </p:pic>
      <p:pic>
        <p:nvPicPr>
          <p:cNvPr id="22" name="Imagem 21">
            <a:extLst>
              <a:ext uri="{FF2B5EF4-FFF2-40B4-BE49-F238E27FC236}">
                <a16:creationId xmlns:a16="http://schemas.microsoft.com/office/drawing/2014/main" id="{B4AF3350-6653-460F-A183-28E1F5B98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1537" y="3533887"/>
            <a:ext cx="2170990" cy="1628243"/>
          </a:xfrm>
          <a:prstGeom prst="rect">
            <a:avLst/>
          </a:prstGeom>
        </p:spPr>
      </p:pic>
      <p:pic>
        <p:nvPicPr>
          <p:cNvPr id="26" name="Imagem 25">
            <a:extLst>
              <a:ext uri="{FF2B5EF4-FFF2-40B4-BE49-F238E27FC236}">
                <a16:creationId xmlns:a16="http://schemas.microsoft.com/office/drawing/2014/main" id="{EB3D9967-30A6-4D5B-B1FA-E5BB92B62E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7628568" y="2938156"/>
            <a:ext cx="2575556" cy="19316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Imagem 282"/>
          <p:cNvPicPr/>
          <p:nvPr/>
        </p:nvPicPr>
        <p:blipFill>
          <a:blip r:embed="rId2"/>
          <a:stretch/>
        </p:blipFill>
        <p:spPr>
          <a:xfrm>
            <a:off x="0" y="0"/>
            <a:ext cx="10078200" cy="5668200"/>
          </a:xfrm>
          <a:prstGeom prst="rect">
            <a:avLst/>
          </a:prstGeom>
          <a:ln>
            <a:noFill/>
          </a:ln>
        </p:spPr>
      </p:pic>
      <p:sp>
        <p:nvSpPr>
          <p:cNvPr id="284"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285" name="Imagem 284"/>
          <p:cNvPicPr/>
          <p:nvPr/>
        </p:nvPicPr>
        <p:blipFill>
          <a:blip r:embed="rId3"/>
          <a:stretch/>
        </p:blipFill>
        <p:spPr>
          <a:xfrm>
            <a:off x="0" y="5147280"/>
            <a:ext cx="10077840" cy="520920"/>
          </a:xfrm>
          <a:prstGeom prst="rect">
            <a:avLst/>
          </a:prstGeom>
          <a:ln>
            <a:noFill/>
          </a:ln>
        </p:spPr>
      </p:pic>
      <p:pic>
        <p:nvPicPr>
          <p:cNvPr id="286" name="Imagem 285"/>
          <p:cNvPicPr/>
          <p:nvPr/>
        </p:nvPicPr>
        <p:blipFill>
          <a:blip r:embed="rId4"/>
          <a:stretch/>
        </p:blipFill>
        <p:spPr>
          <a:xfrm>
            <a:off x="8757720" y="4373280"/>
            <a:ext cx="1250280" cy="701280"/>
          </a:xfrm>
          <a:prstGeom prst="rect">
            <a:avLst/>
          </a:prstGeom>
          <a:ln>
            <a:noFill/>
          </a:ln>
        </p:spPr>
      </p:pic>
      <p:pic>
        <p:nvPicPr>
          <p:cNvPr id="287" name="Imagem 286"/>
          <p:cNvPicPr/>
          <p:nvPr/>
        </p:nvPicPr>
        <p:blipFill>
          <a:blip r:embed="rId5"/>
          <a:stretch/>
        </p:blipFill>
        <p:spPr>
          <a:xfrm>
            <a:off x="38520" y="42120"/>
            <a:ext cx="1752120" cy="1076760"/>
          </a:xfrm>
          <a:prstGeom prst="rect">
            <a:avLst/>
          </a:prstGeom>
          <a:ln>
            <a:noFill/>
          </a:ln>
        </p:spPr>
      </p:pic>
      <p:sp>
        <p:nvSpPr>
          <p:cNvPr id="288" name="CustomShape 2"/>
          <p:cNvSpPr/>
          <p:nvPr/>
        </p:nvSpPr>
        <p:spPr>
          <a:xfrm>
            <a:off x="3622680" y="299160"/>
            <a:ext cx="3258360" cy="57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FFFFFF"/>
                </a:solidFill>
                <a:latin typeface="Microsoft Himalaya"/>
                <a:ea typeface="DejaVu Sans"/>
              </a:rPr>
              <a:t>Reforçando...</a:t>
            </a:r>
            <a:endParaRPr lang="pt-BR" sz="4000" b="0" strike="noStrike" spc="-1" dirty="0">
              <a:latin typeface="Arial"/>
            </a:endParaRPr>
          </a:p>
        </p:txBody>
      </p:sp>
      <p:sp>
        <p:nvSpPr>
          <p:cNvPr id="289" name="CustomShape 3"/>
          <p:cNvSpPr/>
          <p:nvPr/>
        </p:nvSpPr>
        <p:spPr>
          <a:xfrm>
            <a:off x="380160" y="1243440"/>
            <a:ext cx="9193680" cy="385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b="0" strike="noStrike" spc="-1" dirty="0">
                <a:solidFill>
                  <a:schemeClr val="bg1"/>
                </a:solidFill>
                <a:latin typeface="Microsoft Himalaya"/>
              </a:rPr>
              <a:t>* Uso de celular durante o expediente, é proibido.</a:t>
            </a:r>
          </a:p>
          <a:p>
            <a:r>
              <a:rPr lang="pt-BR" spc="-1" dirty="0">
                <a:solidFill>
                  <a:schemeClr val="bg1"/>
                </a:solidFill>
                <a:latin typeface="Microsoft Himalaya"/>
              </a:rPr>
              <a:t>* Estacionamento.</a:t>
            </a:r>
          </a:p>
          <a:p>
            <a:pPr>
              <a:lnSpc>
                <a:spcPct val="100000"/>
              </a:lnSpc>
            </a:pPr>
            <a:r>
              <a:rPr lang="pt-BR" b="0" strike="noStrike" spc="-1" dirty="0">
                <a:solidFill>
                  <a:schemeClr val="bg1"/>
                </a:solidFill>
                <a:latin typeface="Microsoft Himalaya"/>
              </a:rPr>
              <a:t>* Pontualidade.</a:t>
            </a:r>
          </a:p>
          <a:p>
            <a:pPr>
              <a:lnSpc>
                <a:spcPct val="100000"/>
              </a:lnSpc>
            </a:pPr>
            <a:r>
              <a:rPr lang="pt-BR" b="0" strike="noStrike" spc="-1" dirty="0">
                <a:solidFill>
                  <a:schemeClr val="bg1"/>
                </a:solidFill>
                <a:latin typeface="Microsoft Himalaya"/>
              </a:rPr>
              <a:t>* Vista roupas adequadas.</a:t>
            </a:r>
          </a:p>
          <a:p>
            <a:pPr>
              <a:lnSpc>
                <a:spcPct val="100000"/>
              </a:lnSpc>
            </a:pPr>
            <a:r>
              <a:rPr lang="pt-BR" b="0" strike="noStrike" spc="-1" dirty="0">
                <a:solidFill>
                  <a:schemeClr val="bg1"/>
                </a:solidFill>
                <a:latin typeface="Microsoft Himalaya"/>
              </a:rPr>
              <a:t>* Separe o profissional do pessoal.</a:t>
            </a:r>
          </a:p>
          <a:p>
            <a:pPr>
              <a:lnSpc>
                <a:spcPct val="100000"/>
              </a:lnSpc>
            </a:pPr>
            <a:r>
              <a:rPr lang="pt-BR" spc="-1" dirty="0">
                <a:solidFill>
                  <a:schemeClr val="bg1"/>
                </a:solidFill>
                <a:latin typeface="Microsoft Himalaya"/>
              </a:rPr>
              <a:t>* Entenda que divergência de opinião, pode agregar valores. Esteja aberto a aprendizagem.</a:t>
            </a:r>
          </a:p>
          <a:p>
            <a:pPr>
              <a:lnSpc>
                <a:spcPct val="100000"/>
              </a:lnSpc>
            </a:pPr>
            <a:r>
              <a:rPr lang="pt-BR" spc="-1" dirty="0">
                <a:solidFill>
                  <a:schemeClr val="bg1"/>
                </a:solidFill>
                <a:latin typeface="Microsoft Himalaya"/>
              </a:rPr>
              <a:t>* Respeite as políticas da empresa.</a:t>
            </a:r>
          </a:p>
          <a:p>
            <a:pPr>
              <a:lnSpc>
                <a:spcPct val="100000"/>
              </a:lnSpc>
            </a:pPr>
            <a:r>
              <a:rPr lang="pt-BR" spc="-1" dirty="0">
                <a:solidFill>
                  <a:schemeClr val="bg1"/>
                </a:solidFill>
                <a:latin typeface="Microsoft Himalaya"/>
              </a:rPr>
              <a:t>* Mantenha o bom o humor, trate todos com cordialidade.</a:t>
            </a:r>
          </a:p>
          <a:p>
            <a:pPr>
              <a:lnSpc>
                <a:spcPct val="100000"/>
              </a:lnSpc>
            </a:pPr>
            <a:r>
              <a:rPr lang="pt-BR" spc="-1" dirty="0">
                <a:solidFill>
                  <a:schemeClr val="bg1"/>
                </a:solidFill>
                <a:latin typeface="Microsoft Himalaya"/>
              </a:rPr>
              <a:t>* Intervalo previsto para às 14:15 até as 14:30.</a:t>
            </a:r>
          </a:p>
          <a:p>
            <a:pPr>
              <a:lnSpc>
                <a:spcPct val="100000"/>
              </a:lnSpc>
            </a:pPr>
            <a:endParaRPr lang="pt-BR" b="0" strike="noStrike" spc="-1" dirty="0">
              <a:solidFill>
                <a:schemeClr val="bg1"/>
              </a:solidFill>
              <a:latin typeface="Arial"/>
            </a:endParaRPr>
          </a:p>
          <a:p>
            <a:pPr>
              <a:lnSpc>
                <a:spcPct val="100000"/>
              </a:lnSpc>
            </a:pPr>
            <a:endParaRPr lang="pt-BR" b="0" strike="noStrike" spc="-1" dirty="0">
              <a:solidFill>
                <a:schemeClr val="bg1"/>
              </a:solidFill>
              <a:latin typeface="Arial"/>
            </a:endParaRPr>
          </a:p>
          <a:p>
            <a:pPr>
              <a:lnSpc>
                <a:spcPct val="100000"/>
              </a:lnSpc>
            </a:pPr>
            <a:r>
              <a:rPr lang="pt-BR" b="0" strike="noStrike" spc="-1" dirty="0">
                <a:solidFill>
                  <a:schemeClr val="bg1"/>
                </a:solidFill>
                <a:latin typeface="Microsoft Himalaya"/>
              </a:rPr>
              <a:t>* Sempre que houver dúvidas pergunte. Temos uma equipe a disposição para esclarecimento.</a:t>
            </a:r>
            <a:endParaRPr lang="pt-BR" b="0" strike="noStrike" spc="-1" dirty="0">
              <a:solidFill>
                <a:schemeClr val="bg1"/>
              </a:solidFill>
              <a:latin typeface="Arial"/>
            </a:endParaRPr>
          </a:p>
          <a:p>
            <a:pPr>
              <a:lnSpc>
                <a:spcPct val="100000"/>
              </a:lnSpc>
            </a:pPr>
            <a:endParaRPr lang="pt-BR"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0" y="0"/>
            <a:ext cx="10078200" cy="5668200"/>
          </a:xfrm>
          <a:prstGeom prst="rect">
            <a:avLst/>
          </a:prstGeom>
          <a:blipFill rotWithShape="0">
            <a:blip r:embed="rId4"/>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1">
            <a:noAutofit/>
          </a:bodyPr>
          <a:lstStyle/>
          <a:p>
            <a:pPr>
              <a:lnSpc>
                <a:spcPct val="100000"/>
              </a:lnSpc>
            </a:pP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endParaRPr lang="pt-BR" sz="1800" b="0" strike="noStrike" spc="-1" dirty="0">
              <a:latin typeface="Arial"/>
            </a:endParaRPr>
          </a:p>
        </p:txBody>
      </p:sp>
      <p:sp>
        <p:nvSpPr>
          <p:cNvPr id="50" name="CustomShape 2"/>
          <p:cNvSpPr/>
          <p:nvPr/>
        </p:nvSpPr>
        <p:spPr>
          <a:xfrm>
            <a:off x="557361" y="2101320"/>
            <a:ext cx="9069840" cy="944640"/>
          </a:xfrm>
          <a:prstGeom prst="rect">
            <a:avLst/>
          </a:prstGeom>
          <a:noFill/>
          <a:ln>
            <a:noFill/>
          </a:ln>
        </p:spPr>
        <p:style>
          <a:lnRef idx="0">
            <a:scrgbClr r="0" g="0" b="0"/>
          </a:lnRef>
          <a:fillRef idx="0">
            <a:scrgbClr r="0" g="0" b="0"/>
          </a:fillRef>
          <a:effectRef idx="0">
            <a:scrgbClr r="0" g="0" b="0"/>
          </a:effectRef>
          <a:fontRef idx="minor"/>
        </p:style>
      </p:sp>
      <p:pic>
        <p:nvPicPr>
          <p:cNvPr id="51" name="Imagem 50"/>
          <p:cNvPicPr/>
          <p:nvPr/>
        </p:nvPicPr>
        <p:blipFill>
          <a:blip r:embed="rId5"/>
          <a:stretch/>
        </p:blipFill>
        <p:spPr>
          <a:xfrm>
            <a:off x="38160" y="41760"/>
            <a:ext cx="1752120" cy="1076760"/>
          </a:xfrm>
          <a:prstGeom prst="rect">
            <a:avLst/>
          </a:prstGeom>
          <a:ln>
            <a:noFill/>
          </a:ln>
        </p:spPr>
      </p:pic>
      <p:pic>
        <p:nvPicPr>
          <p:cNvPr id="52" name="Imagem 51"/>
          <p:cNvPicPr/>
          <p:nvPr/>
        </p:nvPicPr>
        <p:blipFill>
          <a:blip r:embed="rId6"/>
          <a:stretch/>
        </p:blipFill>
        <p:spPr>
          <a:xfrm>
            <a:off x="0" y="5147280"/>
            <a:ext cx="10077840" cy="520920"/>
          </a:xfrm>
          <a:prstGeom prst="rect">
            <a:avLst/>
          </a:prstGeom>
          <a:ln>
            <a:noFill/>
          </a:ln>
        </p:spPr>
      </p:pic>
      <p:pic>
        <p:nvPicPr>
          <p:cNvPr id="53" name="Imagem 52"/>
          <p:cNvPicPr/>
          <p:nvPr/>
        </p:nvPicPr>
        <p:blipFill>
          <a:blip r:embed="rId7"/>
          <a:stretch/>
        </p:blipFill>
        <p:spPr>
          <a:xfrm>
            <a:off x="8757360" y="4373280"/>
            <a:ext cx="1250280" cy="701280"/>
          </a:xfrm>
          <a:prstGeom prst="rect">
            <a:avLst/>
          </a:prstGeom>
          <a:ln>
            <a:noFill/>
          </a:ln>
        </p:spPr>
      </p:pic>
      <p:sp>
        <p:nvSpPr>
          <p:cNvPr id="2" name="Retângulo 1">
            <a:extLst>
              <a:ext uri="{FF2B5EF4-FFF2-40B4-BE49-F238E27FC236}">
                <a16:creationId xmlns:a16="http://schemas.microsoft.com/office/drawing/2014/main" id="{D71D205E-026B-4F4B-B5EB-639BDF355EC8}"/>
              </a:ext>
            </a:extLst>
          </p:cNvPr>
          <p:cNvSpPr/>
          <p:nvPr/>
        </p:nvSpPr>
        <p:spPr>
          <a:xfrm>
            <a:off x="189655" y="1118520"/>
            <a:ext cx="3762913" cy="3490186"/>
          </a:xfrm>
          <a:prstGeom prst="rect">
            <a:avLst/>
          </a:prstGeom>
        </p:spPr>
        <p:txBody>
          <a:bodyPr wrap="square">
            <a:spAutoFit/>
          </a:bodyPr>
          <a:lstStyle/>
          <a:p>
            <a:pPr algn="ctr">
              <a:lnSpc>
                <a:spcPct val="115000"/>
              </a:lnSpc>
            </a:pPr>
            <a:r>
              <a:rPr lang="pt-BR" sz="1600" spc="-1" dirty="0">
                <a:solidFill>
                  <a:srgbClr val="FFFFFF"/>
                </a:solidFill>
                <a:latin typeface="Microsoft Himalaya"/>
              </a:rPr>
              <a:t>A Nota </a:t>
            </a:r>
            <a:r>
              <a:rPr lang="pt-BR" sz="1600" spc="-1" dirty="0" err="1">
                <a:solidFill>
                  <a:srgbClr val="FFFFFF"/>
                </a:solidFill>
                <a:latin typeface="Microsoft Himalaya"/>
              </a:rPr>
              <a:t>Control</a:t>
            </a:r>
            <a:r>
              <a:rPr lang="pt-BR" sz="1600" spc="-1" dirty="0">
                <a:solidFill>
                  <a:srgbClr val="FFFFFF"/>
                </a:solidFill>
                <a:latin typeface="Microsoft Himalaya"/>
              </a:rPr>
              <a:t> Tecnologia iniciou suas atividades em 1997 dedicando-se ao desenvolvimento </a:t>
            </a:r>
            <a:endParaRPr lang="pt-BR" sz="1600" spc="-1" dirty="0"/>
          </a:p>
          <a:p>
            <a:pPr algn="ctr">
              <a:lnSpc>
                <a:spcPct val="115000"/>
              </a:lnSpc>
            </a:pPr>
            <a:r>
              <a:rPr lang="pt-BR" sz="1600" spc="-1" dirty="0">
                <a:solidFill>
                  <a:srgbClr val="FFFFFF"/>
                </a:solidFill>
                <a:latin typeface="Microsoft Himalaya"/>
              </a:rPr>
              <a:t>de sistemas para a Gestão Pública. </a:t>
            </a:r>
            <a:endParaRPr lang="pt-BR" sz="1600" spc="-1" dirty="0"/>
          </a:p>
          <a:p>
            <a:pPr algn="ctr">
              <a:lnSpc>
                <a:spcPct val="115000"/>
              </a:lnSpc>
            </a:pPr>
            <a:r>
              <a:rPr lang="pt-BR" sz="1600" spc="-1" dirty="0">
                <a:solidFill>
                  <a:srgbClr val="FFFFFF"/>
                </a:solidFill>
                <a:latin typeface="Microsoft Himalaya"/>
              </a:rPr>
              <a:t>Hoje, está presente em diversos municípios brasileiros de grande importância no cenário </a:t>
            </a:r>
            <a:endParaRPr lang="pt-BR" sz="1600" spc="-1" dirty="0"/>
          </a:p>
          <a:p>
            <a:pPr algn="ctr">
              <a:lnSpc>
                <a:spcPct val="115000"/>
              </a:lnSpc>
            </a:pPr>
            <a:r>
              <a:rPr lang="pt-BR" sz="1600" spc="-1" dirty="0">
                <a:solidFill>
                  <a:srgbClr val="FFFFFF"/>
                </a:solidFill>
                <a:latin typeface="Microsoft Himalaya"/>
              </a:rPr>
              <a:t>Nacional. Especializada em soluções para as administrações públicas, somos reconhecidos</a:t>
            </a:r>
            <a:endParaRPr lang="pt-BR" sz="1600" spc="-1" dirty="0"/>
          </a:p>
          <a:p>
            <a:pPr algn="ctr">
              <a:lnSpc>
                <a:spcPct val="115000"/>
              </a:lnSpc>
            </a:pPr>
            <a:r>
              <a:rPr lang="pt-BR" sz="1600" spc="-1" dirty="0">
                <a:solidFill>
                  <a:srgbClr val="FFFFFF"/>
                </a:solidFill>
                <a:latin typeface="Microsoft Himalaya"/>
              </a:rPr>
              <a:t>pela excelência no atendimentos realizado pelos nossos Analistas e toda a equipe.</a:t>
            </a:r>
            <a:endParaRPr lang="pt-BR" sz="1600" spc="-1" dirty="0"/>
          </a:p>
          <a:p>
            <a:pPr algn="ctr">
              <a:lnSpc>
                <a:spcPct val="115000"/>
              </a:lnSpc>
            </a:pPr>
            <a:r>
              <a:rPr lang="pt-BR" sz="1600" spc="-1" dirty="0">
                <a:solidFill>
                  <a:srgbClr val="FFFFFF"/>
                </a:solidFill>
                <a:latin typeface="Microsoft Himalaya"/>
              </a:rPr>
              <a:t>Estamos focados no incremento da arrecadação e na modernização da gestão tributária, </a:t>
            </a:r>
            <a:endParaRPr lang="pt-BR" sz="1600" spc="-1" dirty="0"/>
          </a:p>
          <a:p>
            <a:pPr algn="ctr">
              <a:lnSpc>
                <a:spcPct val="115000"/>
              </a:lnSpc>
            </a:pPr>
            <a:r>
              <a:rPr lang="pt-BR" sz="1600" spc="-1" dirty="0">
                <a:solidFill>
                  <a:srgbClr val="FFFFFF"/>
                </a:solidFill>
                <a:latin typeface="Microsoft Himalaya"/>
              </a:rPr>
              <a:t>gerando resultados muito expressivos aos municípios parceiros.</a:t>
            </a:r>
            <a:endParaRPr lang="pt-BR" sz="1600" spc="-1" dirty="0"/>
          </a:p>
        </p:txBody>
      </p:sp>
      <p:sp>
        <p:nvSpPr>
          <p:cNvPr id="9" name="CustomShape 2">
            <a:extLst>
              <a:ext uri="{FF2B5EF4-FFF2-40B4-BE49-F238E27FC236}">
                <a16:creationId xmlns:a16="http://schemas.microsoft.com/office/drawing/2014/main" id="{0F75333B-47E8-47DA-BE26-CA2F31B9AB3C}"/>
              </a:ext>
            </a:extLst>
          </p:cNvPr>
          <p:cNvSpPr/>
          <p:nvPr/>
        </p:nvSpPr>
        <p:spPr>
          <a:xfrm>
            <a:off x="3462120" y="403920"/>
            <a:ext cx="2919600" cy="5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FFFFFF"/>
                </a:solidFill>
                <a:latin typeface="Microsoft Himalaya"/>
                <a:ea typeface="DejaVu Sans"/>
              </a:rPr>
              <a:t>Quem Somos...</a:t>
            </a:r>
            <a:endParaRPr lang="pt-BR" sz="4000" b="0" strike="noStrike" spc="-1" dirty="0">
              <a:latin typeface="Arial"/>
            </a:endParaRPr>
          </a:p>
        </p:txBody>
      </p:sp>
      <p:pic>
        <p:nvPicPr>
          <p:cNvPr id="3" name="Chefe">
            <a:hlinkClick r:id="" action="ppaction://media"/>
            <a:extLst>
              <a:ext uri="{FF2B5EF4-FFF2-40B4-BE49-F238E27FC236}">
                <a16:creationId xmlns:a16="http://schemas.microsoft.com/office/drawing/2014/main" id="{2525CA31-DAFE-458E-BDF1-0EC27B7D100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067329" y="1115002"/>
            <a:ext cx="5975137" cy="3361133"/>
          </a:xfrm>
          <a:prstGeom prst="rect">
            <a:avLst/>
          </a:prstGeom>
        </p:spPr>
      </p:pic>
    </p:spTree>
    <p:extLst>
      <p:ext uri="{BB962C8B-B14F-4D97-AF65-F5344CB8AC3E}">
        <p14:creationId xmlns:p14="http://schemas.microsoft.com/office/powerpoint/2010/main" val="11682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m 53"/>
          <p:cNvPicPr/>
          <p:nvPr/>
        </p:nvPicPr>
        <p:blipFill>
          <a:blip r:embed="rId2"/>
          <a:stretch/>
        </p:blipFill>
        <p:spPr>
          <a:xfrm>
            <a:off x="0" y="0"/>
            <a:ext cx="10078200" cy="5668200"/>
          </a:xfrm>
          <a:prstGeom prst="rect">
            <a:avLst/>
          </a:prstGeom>
          <a:ln>
            <a:noFill/>
          </a:ln>
        </p:spPr>
      </p:pic>
      <p:sp>
        <p:nvSpPr>
          <p:cNvPr id="55"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56" name="Imagem 55"/>
          <p:cNvPicPr/>
          <p:nvPr/>
        </p:nvPicPr>
        <p:blipFill>
          <a:blip r:embed="rId3"/>
          <a:stretch/>
        </p:blipFill>
        <p:spPr>
          <a:xfrm>
            <a:off x="0" y="5147280"/>
            <a:ext cx="10077840" cy="520920"/>
          </a:xfrm>
          <a:prstGeom prst="rect">
            <a:avLst/>
          </a:prstGeom>
          <a:ln>
            <a:noFill/>
          </a:ln>
        </p:spPr>
      </p:pic>
      <p:pic>
        <p:nvPicPr>
          <p:cNvPr id="57" name="Imagem 56"/>
          <p:cNvPicPr/>
          <p:nvPr/>
        </p:nvPicPr>
        <p:blipFill>
          <a:blip r:embed="rId4"/>
          <a:stretch/>
        </p:blipFill>
        <p:spPr>
          <a:xfrm>
            <a:off x="8757720" y="4373280"/>
            <a:ext cx="1250280" cy="701280"/>
          </a:xfrm>
          <a:prstGeom prst="rect">
            <a:avLst/>
          </a:prstGeom>
          <a:ln>
            <a:noFill/>
          </a:ln>
        </p:spPr>
      </p:pic>
      <p:pic>
        <p:nvPicPr>
          <p:cNvPr id="58" name="Imagem 57"/>
          <p:cNvPicPr/>
          <p:nvPr/>
        </p:nvPicPr>
        <p:blipFill>
          <a:blip r:embed="rId5"/>
          <a:stretch/>
        </p:blipFill>
        <p:spPr>
          <a:xfrm>
            <a:off x="38520" y="42120"/>
            <a:ext cx="1752120" cy="1076760"/>
          </a:xfrm>
          <a:prstGeom prst="rect">
            <a:avLst/>
          </a:prstGeom>
          <a:ln>
            <a:noFill/>
          </a:ln>
        </p:spPr>
      </p:pic>
      <p:sp>
        <p:nvSpPr>
          <p:cNvPr id="59" name="CustomShape 2"/>
          <p:cNvSpPr/>
          <p:nvPr/>
        </p:nvSpPr>
        <p:spPr>
          <a:xfrm>
            <a:off x="3462120" y="403920"/>
            <a:ext cx="2919600" cy="5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FFFFFF"/>
                </a:solidFill>
                <a:latin typeface="Microsoft Himalaya"/>
                <a:ea typeface="DejaVu Sans"/>
              </a:rPr>
              <a:t>Quem Atendemos ?</a:t>
            </a:r>
            <a:endParaRPr lang="pt-BR" sz="4000" b="0" strike="noStrike" spc="-1" dirty="0">
              <a:latin typeface="Arial"/>
            </a:endParaRPr>
          </a:p>
        </p:txBody>
      </p:sp>
      <p:sp>
        <p:nvSpPr>
          <p:cNvPr id="60" name="CustomShape 3"/>
          <p:cNvSpPr/>
          <p:nvPr/>
        </p:nvSpPr>
        <p:spPr>
          <a:xfrm>
            <a:off x="104400" y="1171440"/>
            <a:ext cx="4386240" cy="150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pt-BR" sz="1800" b="0" strike="noStrike" spc="-1" dirty="0">
                <a:solidFill>
                  <a:srgbClr val="FFFFFF"/>
                </a:solidFill>
                <a:latin typeface="Microsoft Himalaya"/>
                <a:ea typeface="DejaVu Sans"/>
              </a:rPr>
              <a:t>Diversos municípios no país, de norte a sul, leste a oeste.</a:t>
            </a:r>
            <a:endParaRPr lang="pt-BR" sz="1800" b="0" strike="noStrike" spc="-1" dirty="0">
              <a:latin typeface="Arial"/>
            </a:endParaRPr>
          </a:p>
          <a:p>
            <a:pPr algn="just">
              <a:lnSpc>
                <a:spcPct val="100000"/>
              </a:lnSpc>
            </a:pPr>
            <a:r>
              <a:rPr lang="pt-BR" sz="1800" b="0" strike="noStrike" spc="-1" dirty="0">
                <a:solidFill>
                  <a:srgbClr val="FFFFFF"/>
                </a:solidFill>
                <a:latin typeface="Microsoft Himalaya"/>
                <a:ea typeface="DejaVu Sans"/>
              </a:rPr>
              <a:t>Para que o município contrate os serviços da Nota </a:t>
            </a:r>
            <a:r>
              <a:rPr lang="pt-BR" sz="1800" b="0" strike="noStrike" spc="-1" dirty="0" err="1">
                <a:solidFill>
                  <a:srgbClr val="FFFFFF"/>
                </a:solidFill>
                <a:latin typeface="Microsoft Himalaya"/>
                <a:ea typeface="DejaVu Sans"/>
              </a:rPr>
              <a:t>Control</a:t>
            </a:r>
            <a:r>
              <a:rPr lang="pt-BR" sz="1800" b="0" strike="noStrike" spc="-1" dirty="0">
                <a:solidFill>
                  <a:srgbClr val="FFFFFF"/>
                </a:solidFill>
                <a:latin typeface="Microsoft Himalaya"/>
                <a:ea typeface="DejaVu Sans"/>
              </a:rPr>
              <a:t> Tecnologia, é feito uma licitação no município e atendendo todos os requisitos do edital, a Nota </a:t>
            </a:r>
            <a:r>
              <a:rPr lang="pt-BR" sz="1800" b="0" strike="noStrike" spc="-1" dirty="0" err="1">
                <a:solidFill>
                  <a:srgbClr val="FFFFFF"/>
                </a:solidFill>
                <a:latin typeface="Microsoft Himalaya"/>
                <a:ea typeface="DejaVu Sans"/>
              </a:rPr>
              <a:t>Control</a:t>
            </a:r>
            <a:r>
              <a:rPr lang="pt-BR" sz="1800" b="0" strike="noStrike" spc="-1" dirty="0">
                <a:solidFill>
                  <a:srgbClr val="FFFFFF"/>
                </a:solidFill>
                <a:latin typeface="Microsoft Himalaya"/>
                <a:ea typeface="DejaVu Sans"/>
              </a:rPr>
              <a:t> Tecnologia é contratada.</a:t>
            </a: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r>
              <a:rPr lang="pt-BR" sz="2000" b="0" strike="noStrike" spc="-1" dirty="0">
                <a:solidFill>
                  <a:srgbClr val="FFFFFF"/>
                </a:solidFill>
                <a:latin typeface="Microsoft Himalaya"/>
                <a:ea typeface="DejaVu Sans"/>
              </a:rPr>
              <a:t> </a:t>
            </a:r>
            <a:endParaRPr lang="pt-BR" sz="2000" b="0" strike="noStrike" spc="-1" dirty="0">
              <a:latin typeface="Arial"/>
            </a:endParaRPr>
          </a:p>
        </p:txBody>
      </p:sp>
      <p:sp>
        <p:nvSpPr>
          <p:cNvPr id="61" name="CustomShape 4"/>
          <p:cNvSpPr/>
          <p:nvPr/>
        </p:nvSpPr>
        <p:spPr>
          <a:xfrm>
            <a:off x="5131079" y="1349640"/>
            <a:ext cx="4845145" cy="365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1800" b="0" strike="noStrike" spc="-1" dirty="0">
                <a:solidFill>
                  <a:srgbClr val="FFFFFF"/>
                </a:solidFill>
                <a:latin typeface="Microsoft Himalaya"/>
                <a:ea typeface="DejaVu Sans"/>
              </a:rPr>
              <a:t>Anápolis - GO			Aparecida de Goiânia - GO</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DejaVu Sans"/>
              </a:rPr>
              <a:t>Barcarena - PA		Barra Mansa - RJ</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DejaVu Sans"/>
              </a:rPr>
              <a:t>Bodoquena – MS		</a:t>
            </a:r>
            <a:r>
              <a:rPr lang="pt-BR" spc="-1" dirty="0">
                <a:solidFill>
                  <a:srgbClr val="FFFFFF"/>
                </a:solidFill>
                <a:latin typeface="Microsoft Himalaya"/>
                <a:ea typeface="Microsoft YaHei"/>
              </a:rPr>
              <a:t>Sidrolândia – MS </a:t>
            </a:r>
          </a:p>
          <a:p>
            <a:pPr>
              <a:lnSpc>
                <a:spcPct val="100000"/>
              </a:lnSpc>
            </a:pPr>
            <a:r>
              <a:rPr lang="pt-BR" spc="-1" dirty="0">
                <a:solidFill>
                  <a:srgbClr val="FFFFFF"/>
                </a:solidFill>
                <a:latin typeface="Microsoft Himalaya"/>
                <a:ea typeface="Microsoft YaHei"/>
              </a:rPr>
              <a:t>Casimiro </a:t>
            </a:r>
            <a:r>
              <a:rPr lang="pt-BR" sz="1800" b="0" strike="noStrike" spc="-1" dirty="0">
                <a:solidFill>
                  <a:srgbClr val="FFFFFF"/>
                </a:solidFill>
                <a:latin typeface="Microsoft Himalaya"/>
                <a:ea typeface="Microsoft YaHei"/>
              </a:rPr>
              <a:t>de Abreu – RJ		São Vicente - SP</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Microsoft YaHei"/>
              </a:rPr>
              <a:t>Cruz Alta – RS		Cuiabá - MT	</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Microsoft YaHei"/>
              </a:rPr>
              <a:t>Dourados – MS		Duque de Caxias - RJ</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Microsoft YaHei"/>
              </a:rPr>
              <a:t>Itaporã - MS			Itatiaia - RJ</a:t>
            </a:r>
            <a:endParaRPr lang="pt-BR" sz="1800" b="0" strike="noStrike" spc="-1" dirty="0">
              <a:latin typeface="Arial"/>
            </a:endParaRPr>
          </a:p>
          <a:p>
            <a:pPr>
              <a:lnSpc>
                <a:spcPct val="100000"/>
              </a:lnSpc>
            </a:pPr>
            <a:r>
              <a:rPr lang="pt-BR" spc="-1" dirty="0">
                <a:solidFill>
                  <a:srgbClr val="FFFFFF"/>
                </a:solidFill>
                <a:latin typeface="Microsoft Himalaya"/>
                <a:ea typeface="Microsoft YaHei"/>
              </a:rPr>
              <a:t>Santa Maria - RS </a:t>
            </a:r>
            <a:r>
              <a:rPr lang="pt-BR" sz="1800" b="0" strike="noStrike" spc="-1" dirty="0">
                <a:solidFill>
                  <a:srgbClr val="FFFFFF"/>
                </a:solidFill>
                <a:latin typeface="Microsoft Himalaya"/>
                <a:ea typeface="Microsoft YaHei"/>
              </a:rPr>
              <a:t>		Novo Hamburgo - RS	</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Microsoft YaHei"/>
              </a:rPr>
              <a:t>Oriximiná - PA		Paranaíba - MS</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Microsoft YaHei"/>
              </a:rPr>
              <a:t>Paranatinga - MT		Praia Grande - SP</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Microsoft YaHei"/>
              </a:rPr>
              <a:t>Ribeirão Preto - SP		</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Microsoft YaHei"/>
              </a:rPr>
              <a:t>Rio Brilhante – MS		</a:t>
            </a: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Microsoft YaHei"/>
              </a:rPr>
              <a:t>		</a:t>
            </a:r>
            <a:endParaRPr lang="pt-BR" sz="1800" b="0" strike="noStrike" spc="-1" dirty="0">
              <a:latin typeface="Arial"/>
            </a:endParaRPr>
          </a:p>
          <a:p>
            <a:pPr>
              <a:lnSpc>
                <a:spcPct val="100000"/>
              </a:lnSpc>
            </a:pPr>
            <a:r>
              <a:rPr lang="pt-BR" sz="2000" b="0" strike="noStrike" spc="-1" dirty="0">
                <a:solidFill>
                  <a:srgbClr val="FFFFFF"/>
                </a:solidFill>
                <a:latin typeface="Microsoft Himalaya"/>
                <a:ea typeface="Microsoft YaHei"/>
              </a:rPr>
              <a:t>	</a:t>
            </a:r>
            <a:endParaRPr lang="pt-BR" sz="2000" b="0" strike="noStrike" spc="-1" dirty="0">
              <a:latin typeface="Arial"/>
            </a:endParaRPr>
          </a:p>
        </p:txBody>
      </p:sp>
      <p:pic>
        <p:nvPicPr>
          <p:cNvPr id="62" name="Imagem 61"/>
          <p:cNvPicPr/>
          <p:nvPr/>
        </p:nvPicPr>
        <p:blipFill>
          <a:blip r:embed="rId6"/>
          <a:stretch/>
        </p:blipFill>
        <p:spPr>
          <a:xfrm>
            <a:off x="1711800" y="2408040"/>
            <a:ext cx="2790000" cy="2856600"/>
          </a:xfrm>
          <a:prstGeom prst="rect">
            <a:avLst/>
          </a:prstGeom>
          <a:ln>
            <a:noFill/>
          </a:ln>
        </p:spPr>
      </p:pic>
      <p:sp>
        <p:nvSpPr>
          <p:cNvPr id="63" name="CustomShape 5"/>
          <p:cNvSpPr/>
          <p:nvPr/>
        </p:nvSpPr>
        <p:spPr>
          <a:xfrm>
            <a:off x="2961720" y="4185360"/>
            <a:ext cx="214920" cy="18720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a:solidFill>
              <a:srgbClr val="3465A4"/>
            </a:solidFill>
          </a:ln>
        </p:spPr>
        <p:style>
          <a:lnRef idx="0">
            <a:scrgbClr r="0" g="0" b="0"/>
          </a:lnRef>
          <a:fillRef idx="0">
            <a:scrgbClr r="0" g="0" b="0"/>
          </a:fillRef>
          <a:effectRef idx="0">
            <a:scrgbClr r="0" g="0" b="0"/>
          </a:effectRef>
          <a:fontRef idx="minor"/>
        </p:style>
      </p:sp>
      <p:sp>
        <p:nvSpPr>
          <p:cNvPr id="64" name="CustomShape 6"/>
          <p:cNvSpPr/>
          <p:nvPr/>
        </p:nvSpPr>
        <p:spPr>
          <a:xfrm>
            <a:off x="2934360" y="3663720"/>
            <a:ext cx="172800" cy="18720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a:solidFill>
              <a:srgbClr val="3465A4"/>
            </a:solidFill>
          </a:ln>
        </p:spPr>
        <p:style>
          <a:lnRef idx="0">
            <a:scrgbClr r="0" g="0" b="0"/>
          </a:lnRef>
          <a:fillRef idx="0">
            <a:scrgbClr r="0" g="0" b="0"/>
          </a:fillRef>
          <a:effectRef idx="0">
            <a:scrgbClr r="0" g="0" b="0"/>
          </a:effectRef>
          <a:fontRef idx="minor"/>
        </p:style>
      </p:sp>
      <p:sp>
        <p:nvSpPr>
          <p:cNvPr id="65" name="CustomShape 7"/>
          <p:cNvSpPr/>
          <p:nvPr/>
        </p:nvSpPr>
        <p:spPr>
          <a:xfrm>
            <a:off x="3448440" y="4359600"/>
            <a:ext cx="180000" cy="15912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a:solidFill>
              <a:srgbClr val="3465A4"/>
            </a:solidFill>
          </a:ln>
        </p:spPr>
        <p:style>
          <a:lnRef idx="0">
            <a:scrgbClr r="0" g="0" b="0"/>
          </a:lnRef>
          <a:fillRef idx="0">
            <a:scrgbClr r="0" g="0" b="0"/>
          </a:fillRef>
          <a:effectRef idx="0">
            <a:scrgbClr r="0" g="0" b="0"/>
          </a:effectRef>
          <a:fontRef idx="minor"/>
        </p:style>
      </p:sp>
      <p:sp>
        <p:nvSpPr>
          <p:cNvPr id="66" name="CustomShape 8"/>
          <p:cNvSpPr/>
          <p:nvPr/>
        </p:nvSpPr>
        <p:spPr>
          <a:xfrm>
            <a:off x="3865320" y="4358880"/>
            <a:ext cx="145440" cy="14544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a:solidFill>
              <a:srgbClr val="3465A4"/>
            </a:solidFill>
          </a:ln>
        </p:spPr>
        <p:style>
          <a:lnRef idx="0">
            <a:scrgbClr r="0" g="0" b="0"/>
          </a:lnRef>
          <a:fillRef idx="0">
            <a:scrgbClr r="0" g="0" b="0"/>
          </a:fillRef>
          <a:effectRef idx="0">
            <a:scrgbClr r="0" g="0" b="0"/>
          </a:effectRef>
          <a:fontRef idx="minor"/>
        </p:style>
      </p:sp>
      <p:sp>
        <p:nvSpPr>
          <p:cNvPr id="67" name="CustomShape 9"/>
          <p:cNvSpPr/>
          <p:nvPr/>
        </p:nvSpPr>
        <p:spPr>
          <a:xfrm>
            <a:off x="3065760" y="4866840"/>
            <a:ext cx="152280" cy="15228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a:solidFill>
              <a:srgbClr val="3465A4"/>
            </a:solidFill>
          </a:ln>
        </p:spPr>
        <p:style>
          <a:lnRef idx="0">
            <a:scrgbClr r="0" g="0" b="0"/>
          </a:lnRef>
          <a:fillRef idx="0">
            <a:scrgbClr r="0" g="0" b="0"/>
          </a:fillRef>
          <a:effectRef idx="0">
            <a:scrgbClr r="0" g="0" b="0"/>
          </a:effectRef>
          <a:fontRef idx="minor"/>
        </p:style>
      </p:sp>
      <p:sp>
        <p:nvSpPr>
          <p:cNvPr id="68" name="CustomShape 10"/>
          <p:cNvSpPr/>
          <p:nvPr/>
        </p:nvSpPr>
        <p:spPr>
          <a:xfrm>
            <a:off x="3330360" y="3970080"/>
            <a:ext cx="165960" cy="13824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a:solidFill>
              <a:srgbClr val="3465A4"/>
            </a:solidFill>
          </a:ln>
        </p:spPr>
        <p:style>
          <a:lnRef idx="0">
            <a:scrgbClr r="0" g="0" b="0"/>
          </a:lnRef>
          <a:fillRef idx="0">
            <a:scrgbClr r="0" g="0" b="0"/>
          </a:fillRef>
          <a:effectRef idx="0">
            <a:scrgbClr r="0" g="0" b="0"/>
          </a:effectRef>
          <a:fontRef idx="minor"/>
        </p:style>
      </p:sp>
      <p:sp>
        <p:nvSpPr>
          <p:cNvPr id="69" name="CustomShape 11"/>
          <p:cNvSpPr/>
          <p:nvPr/>
        </p:nvSpPr>
        <p:spPr>
          <a:xfrm>
            <a:off x="3135960" y="3015360"/>
            <a:ext cx="165960" cy="13824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a:solidFill>
              <a:srgbClr val="3465A4"/>
            </a:solidFill>
          </a:ln>
        </p:spPr>
        <p:style>
          <a:lnRef idx="0">
            <a:scrgbClr r="0" g="0" b="0"/>
          </a:lnRef>
          <a:fillRef idx="0">
            <a:scrgbClr r="0" g="0" b="0"/>
          </a:fillRef>
          <a:effectRef idx="0">
            <a:scrgbClr r="0" g="0" b="0"/>
          </a:effectRef>
          <a:fontRef idx="minor"/>
        </p:style>
      </p:sp>
      <p:sp>
        <p:nvSpPr>
          <p:cNvPr id="18" name="CustomShape 10">
            <a:extLst>
              <a:ext uri="{FF2B5EF4-FFF2-40B4-BE49-F238E27FC236}">
                <a16:creationId xmlns:a16="http://schemas.microsoft.com/office/drawing/2014/main" id="{8526539E-F6E2-437D-B997-202BC4D20346}"/>
              </a:ext>
            </a:extLst>
          </p:cNvPr>
          <p:cNvSpPr/>
          <p:nvPr/>
        </p:nvSpPr>
        <p:spPr>
          <a:xfrm>
            <a:off x="3699360" y="4160055"/>
            <a:ext cx="165960" cy="13824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000084"/>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m 69"/>
          <p:cNvPicPr/>
          <p:nvPr/>
        </p:nvPicPr>
        <p:blipFill>
          <a:blip r:embed="rId2"/>
          <a:stretch/>
        </p:blipFill>
        <p:spPr>
          <a:xfrm>
            <a:off x="0" y="0"/>
            <a:ext cx="10078200" cy="5668200"/>
          </a:xfrm>
          <a:prstGeom prst="rect">
            <a:avLst/>
          </a:prstGeom>
          <a:ln>
            <a:noFill/>
          </a:ln>
        </p:spPr>
      </p:pic>
      <p:sp>
        <p:nvSpPr>
          <p:cNvPr id="71"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72" name="Imagem 71"/>
          <p:cNvPicPr/>
          <p:nvPr/>
        </p:nvPicPr>
        <p:blipFill>
          <a:blip r:embed="rId3"/>
          <a:stretch/>
        </p:blipFill>
        <p:spPr>
          <a:xfrm>
            <a:off x="0" y="5147280"/>
            <a:ext cx="10077840" cy="520920"/>
          </a:xfrm>
          <a:prstGeom prst="rect">
            <a:avLst/>
          </a:prstGeom>
          <a:ln>
            <a:noFill/>
          </a:ln>
        </p:spPr>
      </p:pic>
      <p:pic>
        <p:nvPicPr>
          <p:cNvPr id="73" name="Imagem 72"/>
          <p:cNvPicPr/>
          <p:nvPr/>
        </p:nvPicPr>
        <p:blipFill>
          <a:blip r:embed="rId4"/>
          <a:stretch/>
        </p:blipFill>
        <p:spPr>
          <a:xfrm>
            <a:off x="8757720" y="4373280"/>
            <a:ext cx="1250280" cy="701280"/>
          </a:xfrm>
          <a:prstGeom prst="rect">
            <a:avLst/>
          </a:prstGeom>
          <a:ln>
            <a:noFill/>
          </a:ln>
        </p:spPr>
      </p:pic>
      <p:pic>
        <p:nvPicPr>
          <p:cNvPr id="74" name="Imagem 73"/>
          <p:cNvPicPr/>
          <p:nvPr/>
        </p:nvPicPr>
        <p:blipFill>
          <a:blip r:embed="rId5"/>
          <a:stretch/>
        </p:blipFill>
        <p:spPr>
          <a:xfrm>
            <a:off x="38520" y="42120"/>
            <a:ext cx="1752120" cy="1076760"/>
          </a:xfrm>
          <a:prstGeom prst="rect">
            <a:avLst/>
          </a:prstGeom>
          <a:ln>
            <a:noFill/>
          </a:ln>
        </p:spPr>
      </p:pic>
      <p:sp>
        <p:nvSpPr>
          <p:cNvPr id="75" name="CustomShape 2"/>
          <p:cNvSpPr/>
          <p:nvPr/>
        </p:nvSpPr>
        <p:spPr>
          <a:xfrm>
            <a:off x="3462120" y="404280"/>
            <a:ext cx="3691080" cy="5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a:solidFill>
                  <a:srgbClr val="FFFFFF"/>
                </a:solidFill>
                <a:latin typeface="Microsoft Himalaya"/>
                <a:ea typeface="DejaVu Sans"/>
              </a:rPr>
              <a:t>Como estão divididos...</a:t>
            </a:r>
            <a:endParaRPr lang="pt-BR" sz="4000" b="0" strike="noStrike" spc="-1">
              <a:latin typeface="Arial"/>
            </a:endParaRPr>
          </a:p>
        </p:txBody>
      </p:sp>
      <p:sp>
        <p:nvSpPr>
          <p:cNvPr id="76" name="CustomShape 3"/>
          <p:cNvSpPr/>
          <p:nvPr/>
        </p:nvSpPr>
        <p:spPr>
          <a:xfrm>
            <a:off x="4921920" y="1451788"/>
            <a:ext cx="4539240" cy="32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1800" b="0" strike="noStrike" spc="-1" dirty="0">
                <a:solidFill>
                  <a:srgbClr val="FFFFFF"/>
                </a:solidFill>
                <a:latin typeface="Microsoft Himalaya"/>
                <a:ea typeface="DejaVu Sans"/>
              </a:rPr>
              <a:t>Os municípios são divididos em Completos e Portais.</a:t>
            </a: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DejaVu Sans"/>
              </a:rPr>
              <a:t>	Completos: o contribuinte possui um único sistema onde gera as guias de fechamento e as NFS-e, sem a necessidade de contratação de licenças.</a:t>
            </a:r>
            <a:endParaRPr lang="pt-BR" sz="1800" b="0" strike="noStrike" spc="-1" dirty="0">
              <a:latin typeface="Arial"/>
            </a:endParaRPr>
          </a:p>
          <a:p>
            <a:pPr>
              <a:lnSpc>
                <a:spcPct val="100000"/>
              </a:lnSpc>
            </a:pPr>
            <a:endParaRPr lang="pt-BR" sz="1800" b="0" strike="noStrike" spc="-1" dirty="0">
              <a:latin typeface="Arial"/>
            </a:endParaRPr>
          </a:p>
          <a:p>
            <a:pPr>
              <a:lnSpc>
                <a:spcPct val="100000"/>
              </a:lnSpc>
            </a:pPr>
            <a:r>
              <a:rPr lang="pt-BR" sz="1800" b="0" strike="noStrike" spc="-1" dirty="0">
                <a:solidFill>
                  <a:srgbClr val="FFFFFF"/>
                </a:solidFill>
                <a:latin typeface="Microsoft Himalaya"/>
                <a:ea typeface="DejaVu Sans"/>
              </a:rPr>
              <a:t>	 Portal: o contribuinte possui um sistema para emissão de NFS-e e um outro para gerar guias de fechamento, sendo necessário a aquisição de uma licença para emitir NFS-e.</a:t>
            </a:r>
            <a:endParaRPr lang="pt-BR" sz="1800" b="0" strike="noStrike" spc="-1" dirty="0">
              <a:latin typeface="Arial"/>
            </a:endParaRPr>
          </a:p>
        </p:txBody>
      </p:sp>
      <p:sp>
        <p:nvSpPr>
          <p:cNvPr id="77" name="Line 4"/>
          <p:cNvSpPr/>
          <p:nvPr/>
        </p:nvSpPr>
        <p:spPr>
          <a:xfrm>
            <a:off x="5522665" y="2152930"/>
            <a:ext cx="312840" cy="0"/>
          </a:xfrm>
          <a:prstGeom prst="line">
            <a:avLst/>
          </a:prstGeom>
          <a:ln>
            <a:solidFill>
              <a:srgbClr val="00C462"/>
            </a:solidFill>
            <a:tailEnd type="triangle" w="med" len="med"/>
          </a:ln>
        </p:spPr>
        <p:style>
          <a:lnRef idx="0">
            <a:scrgbClr r="0" g="0" b="0"/>
          </a:lnRef>
          <a:fillRef idx="0">
            <a:scrgbClr r="0" g="0" b="0"/>
          </a:fillRef>
          <a:effectRef idx="0">
            <a:scrgbClr r="0" g="0" b="0"/>
          </a:effectRef>
          <a:fontRef idx="minor"/>
        </p:style>
      </p:sp>
      <p:sp>
        <p:nvSpPr>
          <p:cNvPr id="78" name="Line 5"/>
          <p:cNvSpPr/>
          <p:nvPr/>
        </p:nvSpPr>
        <p:spPr>
          <a:xfrm>
            <a:off x="5563862" y="3254373"/>
            <a:ext cx="312840" cy="0"/>
          </a:xfrm>
          <a:prstGeom prst="line">
            <a:avLst/>
          </a:prstGeom>
          <a:ln>
            <a:solidFill>
              <a:srgbClr val="00C462"/>
            </a:solidFill>
            <a:tailEnd type="triangle" w="med" len="med"/>
          </a:ln>
        </p:spPr>
        <p:style>
          <a:lnRef idx="0">
            <a:scrgbClr r="0" g="0" b="0"/>
          </a:lnRef>
          <a:fillRef idx="0">
            <a:scrgbClr r="0" g="0" b="0"/>
          </a:fillRef>
          <a:effectRef idx="0">
            <a:scrgbClr r="0" g="0" b="0"/>
          </a:effectRef>
          <a:fontRef idx="minor"/>
        </p:style>
      </p:sp>
      <p:sp>
        <p:nvSpPr>
          <p:cNvPr id="79" name="CustomShape 6"/>
          <p:cNvSpPr/>
          <p:nvPr/>
        </p:nvSpPr>
        <p:spPr>
          <a:xfrm>
            <a:off x="230040" y="1002240"/>
            <a:ext cx="3924720" cy="418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b="1" i="1" strike="noStrike" spc="-1" dirty="0">
                <a:solidFill>
                  <a:srgbClr val="FFFFFF"/>
                </a:solidFill>
                <a:latin typeface="Microsoft Himalaya"/>
                <a:ea typeface="Microsoft YaHei"/>
              </a:rPr>
              <a:t>Portais</a:t>
            </a:r>
            <a:r>
              <a:rPr lang="pt-BR" sz="1400" b="0" strike="noStrike" spc="-1" dirty="0">
                <a:solidFill>
                  <a:srgbClr val="FFFFFF"/>
                </a:solidFill>
                <a:latin typeface="Microsoft Himalaya"/>
                <a:ea typeface="Microsoft YaHei"/>
              </a:rPr>
              <a:t>		</a:t>
            </a:r>
            <a:r>
              <a:rPr lang="pt-BR" b="1" i="1" strike="noStrike" spc="-1" dirty="0">
                <a:solidFill>
                  <a:srgbClr val="FFFFFF"/>
                </a:solidFill>
                <a:latin typeface="Microsoft Himalaya"/>
                <a:ea typeface="Microsoft YaHei"/>
              </a:rPr>
              <a:t>Completos</a:t>
            </a:r>
            <a:endParaRPr lang="pt-BR" b="0" strike="noStrike" spc="-1" dirty="0">
              <a:latin typeface="Arial"/>
            </a:endParaRPr>
          </a:p>
          <a:p>
            <a:pPr>
              <a:lnSpc>
                <a:spcPct val="100000"/>
              </a:lnSpc>
            </a:pP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Anápolis - GO		Aparecida de Goiânia – GO</a:t>
            </a:r>
            <a:r>
              <a:rPr lang="pt-BR" sz="1400" b="1" i="1" strike="noStrike" spc="-1" dirty="0">
                <a:solidFill>
                  <a:srgbClr val="FFFFFF"/>
                </a:solidFill>
                <a:latin typeface="Microsoft Himalaya"/>
                <a:ea typeface="Microsoft YaHei"/>
              </a:rPr>
              <a:t>	</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Dourados – MS*		Bodoquena – MS</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São Vicente - SP		Casimiro de Abreu – RJ</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Cuiabá – MT**		Barra Mansa - RJ</a:t>
            </a:r>
            <a:endParaRPr lang="pt-BR" sz="1400" b="0" strike="noStrike" spc="-1" dirty="0">
              <a:latin typeface="Arial"/>
            </a:endParaRPr>
          </a:p>
          <a:p>
            <a:pPr>
              <a:lnSpc>
                <a:spcPct val="100000"/>
              </a:lnSpc>
            </a:pPr>
            <a:r>
              <a:rPr lang="pt-BR" sz="1400" spc="-1" dirty="0">
                <a:solidFill>
                  <a:srgbClr val="FFFFFF"/>
                </a:solidFill>
                <a:latin typeface="Microsoft Himalaya"/>
                <a:ea typeface="Microsoft YaHei"/>
              </a:rPr>
              <a:t>Jacareí – SP * </a:t>
            </a:r>
            <a:r>
              <a:rPr lang="pt-BR" sz="1400" b="0" strike="noStrike" spc="-1" dirty="0">
                <a:solidFill>
                  <a:srgbClr val="FFFFFF"/>
                </a:solidFill>
                <a:latin typeface="Microsoft Himalaya"/>
                <a:ea typeface="Microsoft YaHei"/>
              </a:rPr>
              <a:t>		Cruz Alta – RS</a:t>
            </a:r>
            <a:endParaRPr lang="pt-BR" sz="1400" b="0" strike="noStrike" spc="-1" dirty="0">
              <a:latin typeface="Arial"/>
            </a:endParaRPr>
          </a:p>
          <a:p>
            <a:pPr>
              <a:lnSpc>
                <a:spcPct val="100000"/>
              </a:lnSpc>
            </a:pPr>
            <a:r>
              <a:rPr lang="pt-BR" sz="1400" spc="-1" dirty="0">
                <a:solidFill>
                  <a:srgbClr val="FFFFFF"/>
                </a:solidFill>
                <a:latin typeface="Microsoft Himalaya"/>
                <a:ea typeface="Microsoft YaHei"/>
              </a:rPr>
              <a:t>Volta Redonda – RJ* </a:t>
            </a:r>
            <a:r>
              <a:rPr lang="pt-BR" sz="1400" b="0" strike="noStrike" spc="-1" dirty="0">
                <a:solidFill>
                  <a:srgbClr val="FFFFFF"/>
                </a:solidFill>
                <a:latin typeface="Microsoft Himalaya"/>
                <a:ea typeface="Microsoft YaHei"/>
              </a:rPr>
              <a:t>	Itatiaia - RJ</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Praia Grande - SP		Novo Hamburgo - RS</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Duque de Caxias - RJ	Itaúna - MG</a:t>
            </a:r>
          </a:p>
          <a:p>
            <a:pPr>
              <a:lnSpc>
                <a:spcPct val="100000"/>
              </a:lnSpc>
            </a:pPr>
            <a:r>
              <a:rPr lang="pt-BR" sz="1400" spc="-1" dirty="0">
                <a:solidFill>
                  <a:srgbClr val="FFFFFF"/>
                </a:solidFill>
                <a:latin typeface="Microsoft Himalaya"/>
                <a:ea typeface="Microsoft YaHei"/>
              </a:rPr>
              <a:t>Ribeirão Preto - SP 	</a:t>
            </a:r>
            <a:r>
              <a:rPr lang="pt-BR" sz="1400" b="0" strike="noStrike" spc="-1" dirty="0">
                <a:solidFill>
                  <a:srgbClr val="FFFFFF"/>
                </a:solidFill>
                <a:latin typeface="Microsoft Himalaya"/>
                <a:ea typeface="Microsoft YaHei"/>
              </a:rPr>
              <a:t>Paranaíba - MS</a:t>
            </a:r>
            <a:endParaRPr lang="pt-BR" sz="1400" b="0" strike="noStrike" spc="-1" dirty="0">
              <a:latin typeface="Arial"/>
            </a:endParaRPr>
          </a:p>
          <a:p>
            <a:pPr>
              <a:lnSpc>
                <a:spcPct val="100000"/>
              </a:lnSpc>
            </a:pPr>
            <a:r>
              <a:rPr lang="pt-BR" sz="1400" spc="-1" dirty="0">
                <a:solidFill>
                  <a:srgbClr val="FFFFFF"/>
                </a:solidFill>
                <a:latin typeface="Microsoft Himalaya"/>
                <a:ea typeface="Microsoft YaHei"/>
              </a:rPr>
              <a:t>	</a:t>
            </a:r>
            <a:r>
              <a:rPr lang="pt-BR" sz="1400" b="0" strike="noStrike" spc="-1" dirty="0">
                <a:solidFill>
                  <a:srgbClr val="FFFFFF"/>
                </a:solidFill>
                <a:latin typeface="Microsoft Himalaya"/>
                <a:ea typeface="Microsoft YaHei"/>
              </a:rPr>
              <a:t>	Itaporã - MS	</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		Oriximiná – PA</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		Paranatinga – MT</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		Santa Maria – RS	</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		Barcarena - PA		</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							</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					</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					</a:t>
            </a:r>
            <a:endParaRPr lang="pt-BR" sz="1400" b="0" strike="noStrike" spc="-1" dirty="0">
              <a:latin typeface="Arial"/>
            </a:endParaRPr>
          </a:p>
          <a:p>
            <a:pPr>
              <a:lnSpc>
                <a:spcPct val="100000"/>
              </a:lnSpc>
            </a:pPr>
            <a:r>
              <a:rPr lang="pt-BR" sz="1400" b="0" strike="noStrike" spc="-1" dirty="0">
                <a:solidFill>
                  <a:srgbClr val="FFFFFF"/>
                </a:solidFill>
                <a:latin typeface="Microsoft Himalaya"/>
                <a:ea typeface="Microsoft YaHei"/>
              </a:rPr>
              <a:t>					</a:t>
            </a:r>
            <a:endParaRPr lang="pt-BR" sz="14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72" name="Imagem 71"/>
          <p:cNvPicPr/>
          <p:nvPr/>
        </p:nvPicPr>
        <p:blipFill>
          <a:blip r:embed="rId2"/>
          <a:stretch/>
        </p:blipFill>
        <p:spPr>
          <a:xfrm>
            <a:off x="0" y="5147280"/>
            <a:ext cx="10077840" cy="520920"/>
          </a:xfrm>
          <a:prstGeom prst="rect">
            <a:avLst/>
          </a:prstGeom>
          <a:ln>
            <a:noFill/>
          </a:ln>
        </p:spPr>
      </p:pic>
      <p:sp>
        <p:nvSpPr>
          <p:cNvPr id="75" name="CustomShape 2"/>
          <p:cNvSpPr/>
          <p:nvPr/>
        </p:nvSpPr>
        <p:spPr>
          <a:xfrm>
            <a:off x="3439260" y="101160"/>
            <a:ext cx="3691080" cy="5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dirty="0">
                <a:solidFill>
                  <a:srgbClr val="002060"/>
                </a:solidFill>
                <a:latin typeface="Microsoft Himalaya"/>
                <a:ea typeface="DejaVu Sans"/>
              </a:rPr>
              <a:t>Como estão divididos...</a:t>
            </a:r>
            <a:endParaRPr lang="pt-BR" sz="4000" b="0" strike="noStrike" spc="-1" dirty="0">
              <a:solidFill>
                <a:srgbClr val="002060"/>
              </a:solidFill>
              <a:latin typeface="Arial"/>
            </a:endParaRPr>
          </a:p>
        </p:txBody>
      </p:sp>
      <p:pic>
        <p:nvPicPr>
          <p:cNvPr id="6" name="Imagem 5">
            <a:extLst>
              <a:ext uri="{FF2B5EF4-FFF2-40B4-BE49-F238E27FC236}">
                <a16:creationId xmlns:a16="http://schemas.microsoft.com/office/drawing/2014/main" id="{7B787F23-948E-40E0-8C4C-4252C1887EDA}"/>
              </a:ext>
            </a:extLst>
          </p:cNvPr>
          <p:cNvPicPr>
            <a:picLocks noChangeAspect="1"/>
          </p:cNvPicPr>
          <p:nvPr/>
        </p:nvPicPr>
        <p:blipFill>
          <a:blip r:embed="rId3"/>
          <a:stretch>
            <a:fillRect/>
          </a:stretch>
        </p:blipFill>
        <p:spPr>
          <a:xfrm>
            <a:off x="609819" y="770129"/>
            <a:ext cx="1951078" cy="1363470"/>
          </a:xfrm>
          <a:prstGeom prst="rect">
            <a:avLst/>
          </a:prstGeom>
        </p:spPr>
      </p:pic>
      <p:pic>
        <p:nvPicPr>
          <p:cNvPr id="7" name="Imagem 6">
            <a:extLst>
              <a:ext uri="{FF2B5EF4-FFF2-40B4-BE49-F238E27FC236}">
                <a16:creationId xmlns:a16="http://schemas.microsoft.com/office/drawing/2014/main" id="{E35E51F2-6D30-45BB-AAB6-0DE874A07A4E}"/>
              </a:ext>
            </a:extLst>
          </p:cNvPr>
          <p:cNvPicPr>
            <a:picLocks noChangeAspect="1"/>
          </p:cNvPicPr>
          <p:nvPr/>
        </p:nvPicPr>
        <p:blipFill>
          <a:blip r:embed="rId4"/>
          <a:stretch>
            <a:fillRect/>
          </a:stretch>
        </p:blipFill>
        <p:spPr>
          <a:xfrm>
            <a:off x="609819" y="2312337"/>
            <a:ext cx="1951078" cy="2656205"/>
          </a:xfrm>
          <a:prstGeom prst="rect">
            <a:avLst/>
          </a:prstGeom>
        </p:spPr>
      </p:pic>
      <p:pic>
        <p:nvPicPr>
          <p:cNvPr id="8" name="Imagem 7">
            <a:extLst>
              <a:ext uri="{FF2B5EF4-FFF2-40B4-BE49-F238E27FC236}">
                <a16:creationId xmlns:a16="http://schemas.microsoft.com/office/drawing/2014/main" id="{BF7EE07E-244C-426F-87F3-5AFF4DBAD0D1}"/>
              </a:ext>
            </a:extLst>
          </p:cNvPr>
          <p:cNvPicPr>
            <a:picLocks noChangeAspect="1"/>
          </p:cNvPicPr>
          <p:nvPr/>
        </p:nvPicPr>
        <p:blipFill>
          <a:blip r:embed="rId5"/>
          <a:stretch>
            <a:fillRect/>
          </a:stretch>
        </p:blipFill>
        <p:spPr>
          <a:xfrm>
            <a:off x="3158579" y="868658"/>
            <a:ext cx="1951078" cy="370927"/>
          </a:xfrm>
          <a:prstGeom prst="rect">
            <a:avLst/>
          </a:prstGeom>
        </p:spPr>
      </p:pic>
      <p:pic>
        <p:nvPicPr>
          <p:cNvPr id="9" name="Imagem 8">
            <a:extLst>
              <a:ext uri="{FF2B5EF4-FFF2-40B4-BE49-F238E27FC236}">
                <a16:creationId xmlns:a16="http://schemas.microsoft.com/office/drawing/2014/main" id="{552BD9ED-7FB4-4FF4-AAC1-AD0B3520C322}"/>
              </a:ext>
            </a:extLst>
          </p:cNvPr>
          <p:cNvPicPr>
            <a:picLocks noChangeAspect="1"/>
          </p:cNvPicPr>
          <p:nvPr/>
        </p:nvPicPr>
        <p:blipFill>
          <a:blip r:embed="rId6"/>
          <a:stretch>
            <a:fillRect/>
          </a:stretch>
        </p:blipFill>
        <p:spPr>
          <a:xfrm>
            <a:off x="3158579" y="1626054"/>
            <a:ext cx="1951078" cy="665924"/>
          </a:xfrm>
          <a:prstGeom prst="rect">
            <a:avLst/>
          </a:prstGeom>
        </p:spPr>
      </p:pic>
      <p:pic>
        <p:nvPicPr>
          <p:cNvPr id="10" name="Imagem 9">
            <a:extLst>
              <a:ext uri="{FF2B5EF4-FFF2-40B4-BE49-F238E27FC236}">
                <a16:creationId xmlns:a16="http://schemas.microsoft.com/office/drawing/2014/main" id="{92055DDA-40F8-4589-822B-EB77EF323678}"/>
              </a:ext>
            </a:extLst>
          </p:cNvPr>
          <p:cNvPicPr>
            <a:picLocks noChangeAspect="1"/>
          </p:cNvPicPr>
          <p:nvPr/>
        </p:nvPicPr>
        <p:blipFill>
          <a:blip r:embed="rId7"/>
          <a:stretch>
            <a:fillRect/>
          </a:stretch>
        </p:blipFill>
        <p:spPr>
          <a:xfrm>
            <a:off x="3158579" y="2485998"/>
            <a:ext cx="1951078" cy="1412850"/>
          </a:xfrm>
          <a:prstGeom prst="rect">
            <a:avLst/>
          </a:prstGeom>
        </p:spPr>
      </p:pic>
      <p:pic>
        <p:nvPicPr>
          <p:cNvPr id="11" name="Imagem 10">
            <a:extLst>
              <a:ext uri="{FF2B5EF4-FFF2-40B4-BE49-F238E27FC236}">
                <a16:creationId xmlns:a16="http://schemas.microsoft.com/office/drawing/2014/main" id="{5DE24DD7-5A2F-44FC-9A6B-131650B922C2}"/>
              </a:ext>
            </a:extLst>
          </p:cNvPr>
          <p:cNvPicPr>
            <a:picLocks noChangeAspect="1"/>
          </p:cNvPicPr>
          <p:nvPr/>
        </p:nvPicPr>
        <p:blipFill>
          <a:blip r:embed="rId8"/>
          <a:stretch>
            <a:fillRect/>
          </a:stretch>
        </p:blipFill>
        <p:spPr>
          <a:xfrm>
            <a:off x="3158579" y="4310064"/>
            <a:ext cx="1951078" cy="364896"/>
          </a:xfrm>
          <a:prstGeom prst="rect">
            <a:avLst/>
          </a:prstGeom>
        </p:spPr>
      </p:pic>
      <p:pic>
        <p:nvPicPr>
          <p:cNvPr id="12" name="Imagem 11">
            <a:extLst>
              <a:ext uri="{FF2B5EF4-FFF2-40B4-BE49-F238E27FC236}">
                <a16:creationId xmlns:a16="http://schemas.microsoft.com/office/drawing/2014/main" id="{04C68524-2065-42B5-B668-E566E86A0D11}"/>
              </a:ext>
            </a:extLst>
          </p:cNvPr>
          <p:cNvPicPr>
            <a:picLocks noChangeAspect="1"/>
          </p:cNvPicPr>
          <p:nvPr/>
        </p:nvPicPr>
        <p:blipFill>
          <a:blip r:embed="rId9"/>
          <a:stretch>
            <a:fillRect/>
          </a:stretch>
        </p:blipFill>
        <p:spPr>
          <a:xfrm>
            <a:off x="5811757" y="904260"/>
            <a:ext cx="1707329" cy="3564839"/>
          </a:xfrm>
          <a:prstGeom prst="rect">
            <a:avLst/>
          </a:prstGeom>
        </p:spPr>
      </p:pic>
      <p:pic>
        <p:nvPicPr>
          <p:cNvPr id="13" name="Imagem 12">
            <a:extLst>
              <a:ext uri="{FF2B5EF4-FFF2-40B4-BE49-F238E27FC236}">
                <a16:creationId xmlns:a16="http://schemas.microsoft.com/office/drawing/2014/main" id="{6FE32102-41EA-4EB1-8FC8-B0500672EC0F}"/>
              </a:ext>
            </a:extLst>
          </p:cNvPr>
          <p:cNvPicPr>
            <a:picLocks noChangeAspect="1"/>
          </p:cNvPicPr>
          <p:nvPr/>
        </p:nvPicPr>
        <p:blipFill>
          <a:blip r:embed="rId10"/>
          <a:stretch>
            <a:fillRect/>
          </a:stretch>
        </p:blipFill>
        <p:spPr>
          <a:xfrm>
            <a:off x="8116768" y="1135891"/>
            <a:ext cx="1166173" cy="1322706"/>
          </a:xfrm>
          <a:prstGeom prst="rect">
            <a:avLst/>
          </a:prstGeom>
        </p:spPr>
      </p:pic>
      <p:pic>
        <p:nvPicPr>
          <p:cNvPr id="14" name="Imagem 13">
            <a:extLst>
              <a:ext uri="{FF2B5EF4-FFF2-40B4-BE49-F238E27FC236}">
                <a16:creationId xmlns:a16="http://schemas.microsoft.com/office/drawing/2014/main" id="{9B75CF90-52FA-4C61-98C5-2BD87DB20BCD}"/>
              </a:ext>
            </a:extLst>
          </p:cNvPr>
          <p:cNvPicPr>
            <a:picLocks noChangeAspect="1"/>
          </p:cNvPicPr>
          <p:nvPr/>
        </p:nvPicPr>
        <p:blipFill>
          <a:blip r:embed="rId11"/>
          <a:stretch>
            <a:fillRect/>
          </a:stretch>
        </p:blipFill>
        <p:spPr>
          <a:xfrm>
            <a:off x="8293058" y="3146233"/>
            <a:ext cx="813592" cy="368419"/>
          </a:xfrm>
          <a:prstGeom prst="rect">
            <a:avLst/>
          </a:prstGeom>
        </p:spPr>
      </p:pic>
    </p:spTree>
    <p:extLst>
      <p:ext uri="{BB962C8B-B14F-4D97-AF65-F5344CB8AC3E}">
        <p14:creationId xmlns:p14="http://schemas.microsoft.com/office/powerpoint/2010/main" val="3230843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Imagem 79"/>
          <p:cNvPicPr/>
          <p:nvPr/>
        </p:nvPicPr>
        <p:blipFill>
          <a:blip r:embed="rId2"/>
          <a:stretch/>
        </p:blipFill>
        <p:spPr>
          <a:xfrm>
            <a:off x="0" y="0"/>
            <a:ext cx="10078200" cy="5668200"/>
          </a:xfrm>
          <a:prstGeom prst="rect">
            <a:avLst/>
          </a:prstGeom>
          <a:ln>
            <a:noFill/>
          </a:ln>
        </p:spPr>
      </p:pic>
      <p:sp>
        <p:nvSpPr>
          <p:cNvPr id="81" name="CustomShape 1"/>
          <p:cNvSpPr/>
          <p:nvPr/>
        </p:nvSpPr>
        <p:spPr>
          <a:xfrm>
            <a:off x="2183040" y="226080"/>
            <a:ext cx="7390800" cy="944640"/>
          </a:xfrm>
          <a:prstGeom prst="rect">
            <a:avLst/>
          </a:prstGeom>
          <a:noFill/>
          <a:ln>
            <a:noFill/>
          </a:ln>
        </p:spPr>
        <p:style>
          <a:lnRef idx="0">
            <a:scrgbClr r="0" g="0" b="0"/>
          </a:lnRef>
          <a:fillRef idx="0">
            <a:scrgbClr r="0" g="0" b="0"/>
          </a:fillRef>
          <a:effectRef idx="0">
            <a:scrgbClr r="0" g="0" b="0"/>
          </a:effectRef>
          <a:fontRef idx="minor"/>
        </p:style>
      </p:sp>
      <p:pic>
        <p:nvPicPr>
          <p:cNvPr id="82" name="Imagem 81"/>
          <p:cNvPicPr/>
          <p:nvPr/>
        </p:nvPicPr>
        <p:blipFill>
          <a:blip r:embed="rId3"/>
          <a:stretch/>
        </p:blipFill>
        <p:spPr>
          <a:xfrm>
            <a:off x="0" y="5147280"/>
            <a:ext cx="10077840" cy="520920"/>
          </a:xfrm>
          <a:prstGeom prst="rect">
            <a:avLst/>
          </a:prstGeom>
          <a:ln>
            <a:noFill/>
          </a:ln>
        </p:spPr>
      </p:pic>
      <p:pic>
        <p:nvPicPr>
          <p:cNvPr id="83" name="Imagem 82"/>
          <p:cNvPicPr/>
          <p:nvPr/>
        </p:nvPicPr>
        <p:blipFill>
          <a:blip r:embed="rId4"/>
          <a:stretch/>
        </p:blipFill>
        <p:spPr>
          <a:xfrm>
            <a:off x="8757720" y="4373280"/>
            <a:ext cx="1250280" cy="701280"/>
          </a:xfrm>
          <a:prstGeom prst="rect">
            <a:avLst/>
          </a:prstGeom>
          <a:ln>
            <a:noFill/>
          </a:ln>
        </p:spPr>
      </p:pic>
      <p:pic>
        <p:nvPicPr>
          <p:cNvPr id="84" name="Imagem 83"/>
          <p:cNvPicPr/>
          <p:nvPr/>
        </p:nvPicPr>
        <p:blipFill>
          <a:blip r:embed="rId5"/>
          <a:stretch/>
        </p:blipFill>
        <p:spPr>
          <a:xfrm>
            <a:off x="38520" y="42120"/>
            <a:ext cx="1752120" cy="1076760"/>
          </a:xfrm>
          <a:prstGeom prst="rect">
            <a:avLst/>
          </a:prstGeom>
          <a:ln>
            <a:noFill/>
          </a:ln>
        </p:spPr>
      </p:pic>
      <p:sp>
        <p:nvSpPr>
          <p:cNvPr id="85" name="CustomShape 2"/>
          <p:cNvSpPr/>
          <p:nvPr/>
        </p:nvSpPr>
        <p:spPr>
          <a:xfrm>
            <a:off x="3406680" y="405000"/>
            <a:ext cx="3288960" cy="5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pt-BR" sz="4000" b="0" strike="noStrike" spc="-1">
                <a:solidFill>
                  <a:srgbClr val="FFFFFF"/>
                </a:solidFill>
                <a:latin typeface="Microsoft Himalaya"/>
                <a:ea typeface="DejaVu Sans"/>
              </a:rPr>
              <a:t>Quem pode Adquirir?</a:t>
            </a:r>
            <a:endParaRPr lang="pt-BR" sz="4000" b="0" strike="noStrike" spc="-1">
              <a:latin typeface="Arial"/>
            </a:endParaRPr>
          </a:p>
        </p:txBody>
      </p:sp>
      <p:sp>
        <p:nvSpPr>
          <p:cNvPr id="86" name="CustomShape 3"/>
          <p:cNvSpPr/>
          <p:nvPr/>
        </p:nvSpPr>
        <p:spPr>
          <a:xfrm>
            <a:off x="763298" y="1348560"/>
            <a:ext cx="8551243" cy="29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pt-BR" sz="2000" b="0" strike="noStrike" spc="-1" dirty="0">
                <a:solidFill>
                  <a:srgbClr val="FFFFFF"/>
                </a:solidFill>
                <a:latin typeface="Microsoft Himalaya"/>
                <a:ea typeface="DejaVu Sans"/>
              </a:rPr>
              <a:t>	</a:t>
            </a:r>
            <a:r>
              <a:rPr lang="pt-BR" sz="1800" b="0" strike="noStrike" spc="-1" dirty="0">
                <a:solidFill>
                  <a:srgbClr val="FFFFFF"/>
                </a:solidFill>
                <a:latin typeface="Microsoft Himalaya"/>
                <a:ea typeface="DejaVu Sans"/>
              </a:rPr>
              <a:t>Toda pessoa jurídica ou física que tenha um cadastrado municipal de prestação de serviço, poderá ter acesso ao sistema.</a:t>
            </a:r>
            <a:endParaRPr lang="pt-BR" sz="1800" b="0" strike="noStrike" spc="-1" dirty="0">
              <a:latin typeface="Arial"/>
            </a:endParaRPr>
          </a:p>
          <a:p>
            <a:pPr algn="just">
              <a:lnSpc>
                <a:spcPct val="100000"/>
              </a:lnSpc>
            </a:pPr>
            <a:r>
              <a:rPr lang="pt-BR" sz="1800" b="0" strike="noStrike" spc="-1" dirty="0">
                <a:solidFill>
                  <a:srgbClr val="FFFFFF"/>
                </a:solidFill>
                <a:latin typeface="Microsoft Himalaya"/>
                <a:ea typeface="DejaVu Sans"/>
              </a:rPr>
              <a:t>	O município tem o sistema MANAGER </a:t>
            </a:r>
            <a:r>
              <a:rPr lang="pt-BR" sz="1800" b="0" strike="noStrike" spc="-1" dirty="0" err="1">
                <a:solidFill>
                  <a:srgbClr val="FFFFFF"/>
                </a:solidFill>
                <a:latin typeface="Microsoft Himalaya"/>
                <a:ea typeface="DejaVu Sans"/>
              </a:rPr>
              <a:t>ISS.Net</a:t>
            </a:r>
            <a:r>
              <a:rPr lang="pt-BR" sz="1800" b="0" strike="noStrike" spc="-1" dirty="0">
                <a:solidFill>
                  <a:srgbClr val="FFFFFF"/>
                </a:solidFill>
                <a:latin typeface="Microsoft Himalaya"/>
                <a:ea typeface="DejaVu Sans"/>
              </a:rPr>
              <a:t>, por onde é possível administrar todos os cadastros e funcionalidade para fiscalizar o município. Dentro desse sistema, a empresa terá o seu cadastro municipal, com seu CNPJ/CPF e uma inscrição municipal, além de um cadastro das pessoas autorizadas para acessar o sistema, em nome da prestadora de serviço.</a:t>
            </a:r>
            <a:endParaRPr lang="pt-BR" sz="1800" b="0" strike="noStrike" spc="-1" dirty="0">
              <a:latin typeface="Arial"/>
            </a:endParaRPr>
          </a:p>
          <a:p>
            <a:pPr algn="just">
              <a:lnSpc>
                <a:spcPct val="100000"/>
              </a:lnSpc>
            </a:pPr>
            <a:r>
              <a:rPr lang="pt-BR" sz="1800" b="0" strike="noStrike" spc="-1" dirty="0">
                <a:solidFill>
                  <a:srgbClr val="FFFFFF"/>
                </a:solidFill>
                <a:latin typeface="Microsoft Himalaya"/>
                <a:ea typeface="DejaVu Sans"/>
              </a:rPr>
              <a:t>	</a:t>
            </a:r>
            <a:endParaRPr lang="pt-BR" sz="1800" b="0" strike="noStrike" spc="-1" dirty="0">
              <a:latin typeface="Arial"/>
            </a:endParaRPr>
          </a:p>
          <a:p>
            <a:pPr algn="just">
              <a:lnSpc>
                <a:spcPct val="100000"/>
              </a:lnSpc>
            </a:pPr>
            <a:r>
              <a:rPr lang="pt-BR" sz="1800" b="0" strike="noStrike" spc="-1" dirty="0">
                <a:solidFill>
                  <a:srgbClr val="FFFFFF"/>
                </a:solidFill>
                <a:latin typeface="Microsoft Himalaya"/>
                <a:ea typeface="DejaVu Sans"/>
              </a:rPr>
              <a:t>	Para os municípios que atendemos na categoria Completo, basta atender os requisitos acima.</a:t>
            </a:r>
            <a:endParaRPr lang="pt-BR" sz="1800" b="0" strike="noStrike" spc="-1" dirty="0">
              <a:latin typeface="Arial"/>
            </a:endParaRPr>
          </a:p>
          <a:p>
            <a:pPr algn="just">
              <a:lnSpc>
                <a:spcPct val="100000"/>
              </a:lnSpc>
            </a:pPr>
            <a:endParaRPr lang="pt-BR" sz="1800" b="0" strike="noStrike" spc="-1" dirty="0">
              <a:latin typeface="Arial"/>
            </a:endParaRPr>
          </a:p>
          <a:p>
            <a:pPr algn="just">
              <a:lnSpc>
                <a:spcPct val="100000"/>
              </a:lnSpc>
            </a:pPr>
            <a:r>
              <a:rPr lang="pt-BR" sz="1800" b="0" strike="noStrike" spc="-1" dirty="0">
                <a:solidFill>
                  <a:srgbClr val="FFFFFF"/>
                </a:solidFill>
                <a:latin typeface="Microsoft Himalaya"/>
                <a:ea typeface="DejaVu Sans"/>
              </a:rPr>
              <a:t>	Para os municípios que atendemos na categoria Portal, além de atender os requisitos acima é necessário adquirir uma licença no Portal Comercial, para acessar o Emissor de NFS-e.</a:t>
            </a:r>
            <a:endParaRPr lang="pt-BR" sz="1800" b="0" strike="noStrike" spc="-1" dirty="0">
              <a:latin typeface="Arial"/>
            </a:endParaRPr>
          </a:p>
        </p:txBody>
      </p:sp>
      <p:sp>
        <p:nvSpPr>
          <p:cNvPr id="2" name="Balão de Pensamento: Nuvem 1">
            <a:extLst>
              <a:ext uri="{FF2B5EF4-FFF2-40B4-BE49-F238E27FC236}">
                <a16:creationId xmlns:a16="http://schemas.microsoft.com/office/drawing/2014/main" id="{268CF696-1BCB-4CA5-A4CC-037DBFA57B9C}"/>
              </a:ext>
            </a:extLst>
          </p:cNvPr>
          <p:cNvSpPr/>
          <p:nvPr/>
        </p:nvSpPr>
        <p:spPr>
          <a:xfrm>
            <a:off x="8148484" y="226080"/>
            <a:ext cx="1157748" cy="892800"/>
          </a:xfrm>
          <a:prstGeom prst="cloudCallout">
            <a:avLst>
              <a:gd name="adj1" fmla="val -102999"/>
              <a:gd name="adj2" fmla="val 905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Regras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1285</TotalTime>
  <Words>1321</Words>
  <Application>Microsoft Office PowerPoint</Application>
  <PresentationFormat>Personalizar</PresentationFormat>
  <Paragraphs>159</Paragraphs>
  <Slides>21</Slides>
  <Notes>1</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21</vt:i4>
      </vt:variant>
    </vt:vector>
  </HeadingPairs>
  <TitlesOfParts>
    <vt:vector size="29" baseType="lpstr">
      <vt:lpstr>Microsoft YaHei</vt:lpstr>
      <vt:lpstr>Arial</vt:lpstr>
      <vt:lpstr>Calibri</vt:lpstr>
      <vt:lpstr>DejaVu Sans</vt:lpstr>
      <vt:lpstr>Microsoft Himalaya</vt:lpstr>
      <vt:lpstr>Symbol</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Gabriela da Cunha Januario</dc:creator>
  <dc:description/>
  <cp:lastModifiedBy>Gabriela da Cunha Januario</cp:lastModifiedBy>
  <cp:revision>112</cp:revision>
  <dcterms:created xsi:type="dcterms:W3CDTF">2020-03-13T08:42:27Z</dcterms:created>
  <dcterms:modified xsi:type="dcterms:W3CDTF">2022-04-12T15:01:35Z</dcterms:modified>
  <dc:language>pt-BR</dc:language>
</cp:coreProperties>
</file>